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3" r:id="rId2"/>
    <p:sldId id="503" r:id="rId3"/>
    <p:sldId id="326" r:id="rId4"/>
    <p:sldId id="330" r:id="rId5"/>
    <p:sldId id="325" r:id="rId6"/>
    <p:sldId id="332" r:id="rId7"/>
    <p:sldId id="324" r:id="rId8"/>
    <p:sldId id="445" r:id="rId9"/>
    <p:sldId id="334" r:id="rId10"/>
    <p:sldId id="505" r:id="rId11"/>
    <p:sldId id="448" r:id="rId12"/>
    <p:sldId id="451" r:id="rId13"/>
    <p:sldId id="449" r:id="rId14"/>
    <p:sldId id="450" r:id="rId15"/>
    <p:sldId id="339" r:id="rId16"/>
    <p:sldId id="337" r:id="rId17"/>
    <p:sldId id="336" r:id="rId18"/>
    <p:sldId id="340" r:id="rId19"/>
    <p:sldId id="497" r:id="rId20"/>
    <p:sldId id="329" r:id="rId21"/>
    <p:sldId id="328" r:id="rId22"/>
    <p:sldId id="447" r:id="rId23"/>
    <p:sldId id="341" r:id="rId24"/>
    <p:sldId id="500" r:id="rId25"/>
    <p:sldId id="501" r:id="rId26"/>
    <p:sldId id="502" r:id="rId27"/>
    <p:sldId id="504" r:id="rId28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69696"/>
    <a:srgbClr val="5F5F5F"/>
    <a:srgbClr val="CCCC00"/>
    <a:srgbClr val="66FFFF"/>
    <a:srgbClr val="FF6600"/>
    <a:srgbClr val="FFCC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5" autoAdjust="0"/>
    <p:restoredTop sz="90929"/>
  </p:normalViewPr>
  <p:slideViewPr>
    <p:cSldViewPr>
      <p:cViewPr>
        <p:scale>
          <a:sx n="136" d="100"/>
          <a:sy n="136" d="100"/>
        </p:scale>
        <p:origin x="-618" y="-396"/>
      </p:cViewPr>
      <p:guideLst>
        <p:guide orient="horz" pos="225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724A022-2442-4E03-A564-0C944D784A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417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15185BC7-C8C9-405A-A8BB-4337DB89B8E4}" type="datetimeFigureOut">
              <a:rPr lang="ko-KR" altLang="en-US"/>
              <a:pPr>
                <a:defRPr/>
              </a:pPr>
              <a:t>2013-09-09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62E08DDD-75F5-456B-A30E-31B4C142C3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280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05A09-5023-4150-B50A-1E51A3573277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Figure 2.14 American James Watson (left) and Englishman Francis Crick and are shown with the 3-dimensional model of DNA they devised while working at the University of Cambridge in England.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2C058-A251-477D-B199-AEB9D57341D2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Figure 2.13 DNA structure. </a:t>
            </a:r>
          </a:p>
          <a:p>
            <a:r>
              <a:rPr lang="en-US" altLang="ko-KR">
                <a:ea typeface="굴림" pitchFamily="50" charset="-127"/>
              </a:rPr>
              <a:t>(c) A phosphate, a sugar, and a nitrogenous base comprise the structure of a nucleotide. Adenine and guanine are purines, which have a doublering structure; cytosine and thymine are pyrimidines, which have a single-ring structure.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7D1FE-DBEC-498D-8E6B-4D832C2A3713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Figure 2.13 DNA structure. </a:t>
            </a:r>
          </a:p>
          <a:p>
            <a:r>
              <a:rPr lang="en-US" altLang="ko-KR">
                <a:ea typeface="굴림" pitchFamily="50" charset="-127"/>
              </a:rPr>
              <a:t>(a) DNA is a double-helical structure composed of sugars, phosphates, and nitrogenous bases. (b) Each strand of the helix is composed of repeating units of sugars and phosphates, making the sugar-phosphate backbone, and of nitrogenous bases.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0710-28C3-44C1-AEA4-B2E678A750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64A5-B757-4848-852A-02995B5B5B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9106-2C6D-4021-B047-7F9896B872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629BD-0FFF-4258-8C7D-830A46916D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7D2F-7F26-4E87-89FD-32152C6F17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7D2F-4BCC-4377-B41A-CE8CFF82C7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B7CE-A4D2-48A8-BC3E-3FAA39F4C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56F9-2F86-42CE-A924-6A5F1C3EC4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CDDC-B48F-42E0-AF1B-F6B231F35E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A0152-D727-43FD-9F01-E94CB5123B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4CF8-587E-4F5B-8F33-9D5EF75449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342BCC7-E1A9-478B-BD10-E4633BE520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animations/how_dna_is_packaged_adv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nimations/dna_unzip.mp4" TargetMode="External"/><Relationship Id="rId2" Type="http://schemas.openxmlformats.org/officeDocument/2006/relationships/hyperlink" Target="http://www.youtube.com/watch?v=vn_HICkswI4&amp;feature=related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youtube.com/watch?v=teV62zrm2P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4jtmOZaIvS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animations/3d-central-dogma-audio-title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bLEDd-PSTQ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WsofH466lqk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ID7tDAr39O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Water-elpot-transparent-3D-balls.png" TargetMode="External"/><Relationship Id="rId3" Type="http://schemas.openxmlformats.org/officeDocument/2006/relationships/hyperlink" Target="http://en.wikipedia.org/wiki/Chemistry" TargetMode="External"/><Relationship Id="rId7" Type="http://schemas.openxmlformats.org/officeDocument/2006/relationships/hyperlink" Target="http://en.wikipedia.org/wiki/Multipole_moments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Electric_dipole_moment" TargetMode="External"/><Relationship Id="rId5" Type="http://schemas.openxmlformats.org/officeDocument/2006/relationships/hyperlink" Target="http://en.wikipedia.org/wiki/Chemical_group" TargetMode="External"/><Relationship Id="rId4" Type="http://schemas.openxmlformats.org/officeDocument/2006/relationships/hyperlink" Target="http://en.wikipedia.org/wiki/Electric_charge" TargetMode="Externa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ijQ3a8yUYQ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ews.nate.com/view/20080513n04924" TargetMode="External"/><Relationship Id="rId4" Type="http://schemas.openxmlformats.org/officeDocument/2006/relationships/hyperlink" Target="http://fold.it/porta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VuAwBGw_pQ&amp;feature=related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hyperlink" Target="animations/3d-splicing-audio-title.mp4" TargetMode="External"/><Relationship Id="rId4" Type="http://schemas.openxmlformats.org/officeDocument/2006/relationships/hyperlink" Target="http://www.youtube.com/watch?v=hV6NSHjTR1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jWuVrzvZY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8dk5iS1f0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animations/triple_helix.mp4" TargetMode="External"/><Relationship Id="rId2" Type="http://schemas.openxmlformats.org/officeDocument/2006/relationships/hyperlink" Target="animations/James%20Watson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ZGHkHMoyC5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excellence.org/AB/GG/nucleosome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772400" cy="1143000"/>
          </a:xfrm>
        </p:spPr>
        <p:txBody>
          <a:bodyPr/>
          <a:lstStyle/>
          <a:p>
            <a:r>
              <a:rPr lang="en-US" altLang="ko-KR" sz="6000" dirty="0" smtClean="0"/>
              <a:t>Chap. 1</a:t>
            </a:r>
            <a:br>
              <a:rPr lang="en-US" altLang="ko-KR" sz="6000" dirty="0" smtClean="0"/>
            </a:br>
            <a:r>
              <a:rPr lang="en-US" altLang="ko-KR" sz="6000" dirty="0" smtClean="0"/>
              <a:t>Molecular and Biological Chemistry</a:t>
            </a:r>
            <a:endParaRPr lang="ko-KR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55426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452909"/>
            <a:ext cx="4003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	</a:t>
            </a:r>
            <a:r>
              <a:rPr lang="en-US" altLang="ko-KR" sz="1800" dirty="0" smtClean="0"/>
              <a:t>Blue: nuclear genome</a:t>
            </a:r>
          </a:p>
          <a:p>
            <a:r>
              <a:rPr lang="en-US" altLang="ko-KR" sz="1800" dirty="0" smtClean="0"/>
              <a:t>	Red: mitochondria genome</a:t>
            </a:r>
          </a:p>
          <a:p>
            <a:r>
              <a:rPr lang="en-US" altLang="ko-KR" sz="1800" dirty="0" smtClean="0"/>
              <a:t>	Green: chloroplast genome</a:t>
            </a:r>
            <a:endParaRPr lang="ko-KR" alt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87" y="1277124"/>
            <a:ext cx="2971273" cy="33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25144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Mid-phase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58260" y="4725144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Inter-phase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45412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FISH (florescence in situ hybridization) for </a:t>
            </a:r>
            <a:r>
              <a:rPr lang="en-US" altLang="ko-KR" sz="1800" i="1" dirty="0" smtClean="0"/>
              <a:t>Amborella trichopoda</a:t>
            </a:r>
          </a:p>
          <a:p>
            <a:r>
              <a:rPr lang="en-US" altLang="ko-KR" sz="1800" dirty="0"/>
              <a:t>	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610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http://www.snv.jussieu.fr/vie/dossiers/ky/chromosome%20X%20et%20Y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92696"/>
            <a:ext cx="5490723" cy="4982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3688" y="5949280"/>
            <a:ext cx="556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 SEM picture of human chromosome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7"/>
          <p:cNvGrpSpPr>
            <a:grpSpLocks/>
          </p:cNvGrpSpPr>
          <p:nvPr/>
        </p:nvGrpSpPr>
        <p:grpSpPr bwMode="auto">
          <a:xfrm>
            <a:off x="2430661" y="2027833"/>
            <a:ext cx="1747837" cy="966787"/>
            <a:chOff x="1441" y="879"/>
            <a:chExt cx="1101" cy="609"/>
          </a:xfrm>
        </p:grpSpPr>
        <p:sp>
          <p:nvSpPr>
            <p:cNvPr id="6548" name="Oval 254"/>
            <p:cNvSpPr>
              <a:spLocks noChangeArrowheads="1"/>
            </p:cNvSpPr>
            <p:nvPr/>
          </p:nvSpPr>
          <p:spPr bwMode="auto">
            <a:xfrm>
              <a:off x="1595" y="1056"/>
              <a:ext cx="768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49" name="Text Box 255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1441" y="879"/>
              <a:ext cx="1101" cy="17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dirty="0"/>
                <a:t>3) DNA POLYMERASE</a:t>
              </a:r>
            </a:p>
          </p:txBody>
        </p:sp>
      </p:grpSp>
      <p:grpSp>
        <p:nvGrpSpPr>
          <p:cNvPr id="3" name="Group 646"/>
          <p:cNvGrpSpPr>
            <a:grpSpLocks/>
          </p:cNvGrpSpPr>
          <p:nvPr/>
        </p:nvGrpSpPr>
        <p:grpSpPr bwMode="auto">
          <a:xfrm>
            <a:off x="1868686" y="2246908"/>
            <a:ext cx="1501775" cy="519112"/>
            <a:chOff x="1087" y="1017"/>
            <a:chExt cx="946" cy="327"/>
          </a:xfrm>
        </p:grpSpPr>
        <p:sp>
          <p:nvSpPr>
            <p:cNvPr id="6521" name="Rectangle 181"/>
            <p:cNvSpPr>
              <a:spLocks noChangeArrowheads="1"/>
            </p:cNvSpPr>
            <p:nvPr/>
          </p:nvSpPr>
          <p:spPr bwMode="auto">
            <a:xfrm>
              <a:off x="1537" y="1248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522" name="Rectangle 184"/>
            <p:cNvSpPr>
              <a:spLocks noChangeArrowheads="1"/>
            </p:cNvSpPr>
            <p:nvPr/>
          </p:nvSpPr>
          <p:spPr bwMode="auto">
            <a:xfrm>
              <a:off x="1393" y="1248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523" name="Rectangle 185"/>
            <p:cNvSpPr>
              <a:spLocks noChangeArrowheads="1"/>
            </p:cNvSpPr>
            <p:nvPr/>
          </p:nvSpPr>
          <p:spPr bwMode="auto">
            <a:xfrm>
              <a:off x="1441" y="1248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524" name="Rectangle 186"/>
            <p:cNvSpPr>
              <a:spLocks noChangeArrowheads="1"/>
            </p:cNvSpPr>
            <p:nvPr/>
          </p:nvSpPr>
          <p:spPr bwMode="auto">
            <a:xfrm>
              <a:off x="1489" y="1248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525" name="Rectangle 187"/>
            <p:cNvSpPr>
              <a:spLocks noChangeArrowheads="1"/>
            </p:cNvSpPr>
            <p:nvPr/>
          </p:nvSpPr>
          <p:spPr bwMode="auto">
            <a:xfrm>
              <a:off x="1921" y="1248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526" name="Rectangle 188"/>
            <p:cNvSpPr>
              <a:spLocks noChangeArrowheads="1"/>
            </p:cNvSpPr>
            <p:nvPr/>
          </p:nvSpPr>
          <p:spPr bwMode="auto">
            <a:xfrm>
              <a:off x="1585" y="1248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527" name="Rectangle 189"/>
            <p:cNvSpPr>
              <a:spLocks noChangeArrowheads="1"/>
            </p:cNvSpPr>
            <p:nvPr/>
          </p:nvSpPr>
          <p:spPr bwMode="auto">
            <a:xfrm>
              <a:off x="1873" y="1248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528" name="Rectangle 193"/>
            <p:cNvSpPr>
              <a:spLocks noChangeArrowheads="1"/>
            </p:cNvSpPr>
            <p:nvPr/>
          </p:nvSpPr>
          <p:spPr bwMode="auto">
            <a:xfrm>
              <a:off x="1633" y="1248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529" name="Rectangle 194"/>
            <p:cNvSpPr>
              <a:spLocks noChangeArrowheads="1"/>
            </p:cNvSpPr>
            <p:nvPr/>
          </p:nvSpPr>
          <p:spPr bwMode="auto">
            <a:xfrm>
              <a:off x="1681" y="1248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530" name="Rectangle 201"/>
            <p:cNvSpPr>
              <a:spLocks noChangeArrowheads="1"/>
            </p:cNvSpPr>
            <p:nvPr/>
          </p:nvSpPr>
          <p:spPr bwMode="auto">
            <a:xfrm>
              <a:off x="1729" y="1248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531" name="Rectangle 202"/>
            <p:cNvSpPr>
              <a:spLocks noChangeArrowheads="1"/>
            </p:cNvSpPr>
            <p:nvPr/>
          </p:nvSpPr>
          <p:spPr bwMode="auto">
            <a:xfrm>
              <a:off x="1777" y="1248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532" name="Rectangle 203"/>
            <p:cNvSpPr>
              <a:spLocks noChangeArrowheads="1"/>
            </p:cNvSpPr>
            <p:nvPr/>
          </p:nvSpPr>
          <p:spPr bwMode="auto">
            <a:xfrm>
              <a:off x="1825" y="1248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533" name="Line 235"/>
            <p:cNvSpPr>
              <a:spLocks noChangeShapeType="1"/>
            </p:cNvSpPr>
            <p:nvPr/>
          </p:nvSpPr>
          <p:spPr bwMode="auto">
            <a:xfrm>
              <a:off x="1417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4" name="Line 236"/>
            <p:cNvSpPr>
              <a:spLocks noChangeShapeType="1"/>
            </p:cNvSpPr>
            <p:nvPr/>
          </p:nvSpPr>
          <p:spPr bwMode="auto">
            <a:xfrm>
              <a:off x="1513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5" name="Line 237"/>
            <p:cNvSpPr>
              <a:spLocks noChangeShapeType="1"/>
            </p:cNvSpPr>
            <p:nvPr/>
          </p:nvSpPr>
          <p:spPr bwMode="auto">
            <a:xfrm>
              <a:off x="1609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6" name="Line 238"/>
            <p:cNvSpPr>
              <a:spLocks noChangeShapeType="1"/>
            </p:cNvSpPr>
            <p:nvPr/>
          </p:nvSpPr>
          <p:spPr bwMode="auto">
            <a:xfrm>
              <a:off x="1705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7" name="Line 239"/>
            <p:cNvSpPr>
              <a:spLocks noChangeShapeType="1"/>
            </p:cNvSpPr>
            <p:nvPr/>
          </p:nvSpPr>
          <p:spPr bwMode="auto">
            <a:xfrm>
              <a:off x="1801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8" name="Line 240"/>
            <p:cNvSpPr>
              <a:spLocks noChangeShapeType="1"/>
            </p:cNvSpPr>
            <p:nvPr/>
          </p:nvSpPr>
          <p:spPr bwMode="auto">
            <a:xfrm>
              <a:off x="1897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9" name="Line 241"/>
            <p:cNvSpPr>
              <a:spLocks noChangeShapeType="1"/>
            </p:cNvSpPr>
            <p:nvPr/>
          </p:nvSpPr>
          <p:spPr bwMode="auto">
            <a:xfrm>
              <a:off x="1465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40" name="Line 242"/>
            <p:cNvSpPr>
              <a:spLocks noChangeShapeType="1"/>
            </p:cNvSpPr>
            <p:nvPr/>
          </p:nvSpPr>
          <p:spPr bwMode="auto">
            <a:xfrm>
              <a:off x="1561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41" name="Line 243"/>
            <p:cNvSpPr>
              <a:spLocks noChangeShapeType="1"/>
            </p:cNvSpPr>
            <p:nvPr/>
          </p:nvSpPr>
          <p:spPr bwMode="auto">
            <a:xfrm>
              <a:off x="1657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42" name="Line 244"/>
            <p:cNvSpPr>
              <a:spLocks noChangeShapeType="1"/>
            </p:cNvSpPr>
            <p:nvPr/>
          </p:nvSpPr>
          <p:spPr bwMode="auto">
            <a:xfrm>
              <a:off x="1753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43" name="Line 245"/>
            <p:cNvSpPr>
              <a:spLocks noChangeShapeType="1"/>
            </p:cNvSpPr>
            <p:nvPr/>
          </p:nvSpPr>
          <p:spPr bwMode="auto">
            <a:xfrm>
              <a:off x="1849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44" name="Line 246"/>
            <p:cNvSpPr>
              <a:spLocks noChangeShapeType="1"/>
            </p:cNvSpPr>
            <p:nvPr/>
          </p:nvSpPr>
          <p:spPr bwMode="auto">
            <a:xfrm>
              <a:off x="1945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45" name="Text Box 248"/>
            <p:cNvSpPr txBox="1">
              <a:spLocks noChangeArrowheads="1"/>
            </p:cNvSpPr>
            <p:nvPr/>
          </p:nvSpPr>
          <p:spPr bwMode="auto">
            <a:xfrm>
              <a:off x="1087" y="1017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/>
                <a:t>2) PRIMER</a:t>
              </a:r>
            </a:p>
          </p:txBody>
        </p:sp>
        <p:sp>
          <p:nvSpPr>
            <p:cNvPr id="6546" name="Text Box 250"/>
            <p:cNvSpPr txBox="1">
              <a:spLocks noChangeArrowheads="1"/>
            </p:cNvSpPr>
            <p:nvPr/>
          </p:nvSpPr>
          <p:spPr bwMode="auto">
            <a:xfrm>
              <a:off x="1866" y="1139"/>
              <a:ext cx="1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3</a:t>
              </a:r>
              <a:r>
                <a:rPr lang="en-US" altLang="ko-KR" sz="800" b="0">
                  <a:latin typeface="Tahoma" pitchFamily="34" charset="0"/>
                </a:rPr>
                <a:t>’</a:t>
              </a:r>
            </a:p>
          </p:txBody>
        </p:sp>
        <p:sp>
          <p:nvSpPr>
            <p:cNvPr id="6547" name="Text Box 251"/>
            <p:cNvSpPr txBox="1">
              <a:spLocks noChangeArrowheads="1"/>
            </p:cNvSpPr>
            <p:nvPr/>
          </p:nvSpPr>
          <p:spPr bwMode="auto">
            <a:xfrm>
              <a:off x="1326" y="1139"/>
              <a:ext cx="1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5</a:t>
              </a:r>
              <a:r>
                <a:rPr lang="en-US" altLang="ko-KR" sz="800" b="0">
                  <a:latin typeface="Tahoma" pitchFamily="34" charset="0"/>
                </a:rPr>
                <a:t>’</a:t>
              </a:r>
            </a:p>
          </p:txBody>
        </p:sp>
      </p:grpSp>
      <p:grpSp>
        <p:nvGrpSpPr>
          <p:cNvPr id="4" name="Group 662"/>
          <p:cNvGrpSpPr>
            <a:grpSpLocks/>
          </p:cNvGrpSpPr>
          <p:nvPr/>
        </p:nvGrpSpPr>
        <p:grpSpPr bwMode="auto">
          <a:xfrm>
            <a:off x="733623" y="2662833"/>
            <a:ext cx="7870825" cy="454025"/>
            <a:chOff x="372" y="1543"/>
            <a:chExt cx="4958" cy="286"/>
          </a:xfrm>
        </p:grpSpPr>
        <p:grpSp>
          <p:nvGrpSpPr>
            <p:cNvPr id="5" name="Group 652"/>
            <p:cNvGrpSpPr>
              <a:grpSpLocks/>
            </p:cNvGrpSpPr>
            <p:nvPr/>
          </p:nvGrpSpPr>
          <p:grpSpPr bwMode="auto">
            <a:xfrm>
              <a:off x="372" y="1608"/>
              <a:ext cx="4861" cy="221"/>
              <a:chOff x="372" y="1344"/>
              <a:chExt cx="4861" cy="221"/>
            </a:xfrm>
          </p:grpSpPr>
          <p:grpSp>
            <p:nvGrpSpPr>
              <p:cNvPr id="6" name="Group 645"/>
              <p:cNvGrpSpPr>
                <a:grpSpLocks/>
              </p:cNvGrpSpPr>
              <p:nvPr/>
            </p:nvGrpSpPr>
            <p:grpSpPr bwMode="auto">
              <a:xfrm>
                <a:off x="433" y="1344"/>
                <a:ext cx="4752" cy="221"/>
                <a:chOff x="433" y="1344"/>
                <a:chExt cx="4752" cy="221"/>
              </a:xfrm>
            </p:grpSpPr>
            <p:grpSp>
              <p:nvGrpSpPr>
                <p:cNvPr id="7" name="Group 234"/>
                <p:cNvGrpSpPr>
                  <a:grpSpLocks/>
                </p:cNvGrpSpPr>
                <p:nvPr/>
              </p:nvGrpSpPr>
              <p:grpSpPr bwMode="auto">
                <a:xfrm>
                  <a:off x="433" y="1344"/>
                  <a:ext cx="4752" cy="48"/>
                  <a:chOff x="768" y="1344"/>
                  <a:chExt cx="4752" cy="48"/>
                </a:xfrm>
              </p:grpSpPr>
              <p:sp>
                <p:nvSpPr>
                  <p:cNvPr id="642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23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2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2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2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29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30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31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32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33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3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35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36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37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38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3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4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41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42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4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4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45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4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4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48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49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50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5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52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53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54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55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56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57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58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5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60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61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6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6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6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6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6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6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6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6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70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71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72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73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74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75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76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7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78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7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80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81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82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83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344"/>
                    <a:ext cx="48" cy="48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6484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85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86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344"/>
                    <a:ext cx="48" cy="48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6487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344"/>
                    <a:ext cx="48" cy="4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/>
                      <a:t>T</a:t>
                    </a:r>
                  </a:p>
                </p:txBody>
              </p:sp>
              <p:sp>
                <p:nvSpPr>
                  <p:cNvPr id="648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89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90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1344"/>
                    <a:ext cx="48" cy="4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ko-KR" sz="600" b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6491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2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4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5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6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7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8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99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0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1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2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3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4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5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6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5328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7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8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5280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09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0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1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2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5184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3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4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5136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5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6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7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8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19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20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1344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421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529" y="1392"/>
                  <a:ext cx="7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/>
                    <a:t>1) TEMPLETE</a:t>
                  </a:r>
                </a:p>
              </p:txBody>
            </p:sp>
          </p:grpSp>
          <p:sp>
            <p:nvSpPr>
              <p:cNvPr id="6418" name="Text Box 249"/>
              <p:cNvSpPr txBox="1">
                <a:spLocks noChangeArrowheads="1"/>
              </p:cNvSpPr>
              <p:nvPr/>
            </p:nvSpPr>
            <p:spPr bwMode="auto">
              <a:xfrm>
                <a:off x="372" y="1383"/>
                <a:ext cx="1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800" b="0"/>
                  <a:t>3</a:t>
                </a:r>
                <a:r>
                  <a:rPr lang="en-US" altLang="ko-KR" sz="800" b="0">
                    <a:latin typeface="Tahoma" pitchFamily="34" charset="0"/>
                  </a:rPr>
                  <a:t>’</a:t>
                </a:r>
              </a:p>
            </p:txBody>
          </p:sp>
          <p:sp>
            <p:nvSpPr>
              <p:cNvPr id="6419" name="Text Box 252"/>
              <p:cNvSpPr txBox="1">
                <a:spLocks noChangeArrowheads="1"/>
              </p:cNvSpPr>
              <p:nvPr/>
            </p:nvSpPr>
            <p:spPr bwMode="auto">
              <a:xfrm>
                <a:off x="5066" y="1383"/>
                <a:ext cx="16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800" b="0"/>
                  <a:t>5</a:t>
                </a:r>
                <a:r>
                  <a:rPr lang="en-US" altLang="ko-KR" sz="800" b="0">
                    <a:latin typeface="Tahoma" pitchFamily="34" charset="0"/>
                  </a:rPr>
                  <a:t>’</a:t>
                </a:r>
              </a:p>
            </p:txBody>
          </p:sp>
        </p:grpSp>
        <p:sp>
          <p:nvSpPr>
            <p:cNvPr id="6416" name="Text Box 253"/>
            <p:cNvSpPr txBox="1">
              <a:spLocks noChangeArrowheads="1"/>
            </p:cNvSpPr>
            <p:nvPr/>
          </p:nvSpPr>
          <p:spPr bwMode="auto">
            <a:xfrm>
              <a:off x="5150" y="1543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>
                  <a:latin typeface="Times New Roman" pitchFamily="18" charset="0"/>
                </a:rPr>
                <a:t>…</a:t>
              </a:r>
              <a:endParaRPr lang="en-US" altLang="ko-KR" sz="800" b="0">
                <a:latin typeface="Tahoma" pitchFamily="34" charset="0"/>
              </a:endParaRPr>
            </a:p>
          </p:txBody>
        </p:sp>
      </p:grpSp>
      <p:grpSp>
        <p:nvGrpSpPr>
          <p:cNvPr id="8" name="Group 648"/>
          <p:cNvGrpSpPr>
            <a:grpSpLocks/>
          </p:cNvGrpSpPr>
          <p:nvPr/>
        </p:nvGrpSpPr>
        <p:grpSpPr bwMode="auto">
          <a:xfrm>
            <a:off x="2430661" y="3272433"/>
            <a:ext cx="1816100" cy="701675"/>
            <a:chOff x="1441" y="1663"/>
            <a:chExt cx="1144" cy="442"/>
          </a:xfrm>
        </p:grpSpPr>
        <p:sp>
          <p:nvSpPr>
            <p:cNvPr id="6406" name="Text Box 256"/>
            <p:cNvSpPr txBox="1">
              <a:spLocks noChangeArrowheads="1"/>
            </p:cNvSpPr>
            <p:nvPr/>
          </p:nvSpPr>
          <p:spPr bwMode="auto">
            <a:xfrm>
              <a:off x="1441" y="1663"/>
              <a:ext cx="8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/>
                <a:t>4) dNTP</a:t>
              </a:r>
              <a:r>
                <a:rPr lang="en-US" altLang="ko-KR" sz="1200">
                  <a:latin typeface="Times New Roman" pitchFamily="18" charset="0"/>
                </a:rPr>
                <a:t>’</a:t>
              </a:r>
              <a:r>
                <a:rPr lang="en-US" altLang="ko-KR" sz="1200"/>
                <a:t>s pool</a:t>
              </a:r>
              <a:r>
                <a:rPr lang="en-US" altLang="ko-KR" sz="1200" b="0"/>
                <a:t> </a:t>
              </a:r>
            </a:p>
          </p:txBody>
        </p:sp>
        <p:sp>
          <p:nvSpPr>
            <p:cNvPr id="6407" name="Rectangle 182"/>
            <p:cNvSpPr>
              <a:spLocks noChangeArrowheads="1"/>
            </p:cNvSpPr>
            <p:nvPr/>
          </p:nvSpPr>
          <p:spPr bwMode="auto">
            <a:xfrm>
              <a:off x="2257" y="1920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408" name="Rectangle 190"/>
            <p:cNvSpPr>
              <a:spLocks noChangeArrowheads="1"/>
            </p:cNvSpPr>
            <p:nvPr/>
          </p:nvSpPr>
          <p:spPr bwMode="auto">
            <a:xfrm>
              <a:off x="2257" y="1824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409" name="Rectangle 257"/>
            <p:cNvSpPr>
              <a:spLocks noChangeArrowheads="1"/>
            </p:cNvSpPr>
            <p:nvPr/>
          </p:nvSpPr>
          <p:spPr bwMode="auto">
            <a:xfrm>
              <a:off x="2257" y="1728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410" name="Rectangle 258"/>
            <p:cNvSpPr>
              <a:spLocks noChangeArrowheads="1"/>
            </p:cNvSpPr>
            <p:nvPr/>
          </p:nvSpPr>
          <p:spPr bwMode="auto">
            <a:xfrm>
              <a:off x="2257" y="201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411" name="Text Box 259"/>
            <p:cNvSpPr txBox="1">
              <a:spLocks noChangeArrowheads="1"/>
            </p:cNvSpPr>
            <p:nvPr/>
          </p:nvSpPr>
          <p:spPr bwMode="auto">
            <a:xfrm>
              <a:off x="2303" y="1680"/>
              <a:ext cx="2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dATP</a:t>
              </a:r>
            </a:p>
          </p:txBody>
        </p:sp>
        <p:sp>
          <p:nvSpPr>
            <p:cNvPr id="6412" name="Text Box 260"/>
            <p:cNvSpPr txBox="1">
              <a:spLocks noChangeArrowheads="1"/>
            </p:cNvSpPr>
            <p:nvPr/>
          </p:nvSpPr>
          <p:spPr bwMode="auto">
            <a:xfrm>
              <a:off x="2303" y="1778"/>
              <a:ext cx="27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dCTP</a:t>
              </a:r>
            </a:p>
          </p:txBody>
        </p:sp>
        <p:sp>
          <p:nvSpPr>
            <p:cNvPr id="6413" name="Text Box 261"/>
            <p:cNvSpPr txBox="1">
              <a:spLocks noChangeArrowheads="1"/>
            </p:cNvSpPr>
            <p:nvPr/>
          </p:nvSpPr>
          <p:spPr bwMode="auto">
            <a:xfrm>
              <a:off x="2303" y="1878"/>
              <a:ext cx="28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dGTP</a:t>
              </a:r>
            </a:p>
          </p:txBody>
        </p:sp>
        <p:sp>
          <p:nvSpPr>
            <p:cNvPr id="6414" name="Text Box 262"/>
            <p:cNvSpPr txBox="1">
              <a:spLocks noChangeArrowheads="1"/>
            </p:cNvSpPr>
            <p:nvPr/>
          </p:nvSpPr>
          <p:spPr bwMode="auto">
            <a:xfrm>
              <a:off x="2303" y="1970"/>
              <a:ext cx="27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dTTP</a:t>
              </a:r>
            </a:p>
          </p:txBody>
        </p:sp>
      </p:grpSp>
      <p:grpSp>
        <p:nvGrpSpPr>
          <p:cNvPr id="9" name="Group 650"/>
          <p:cNvGrpSpPr>
            <a:grpSpLocks/>
          </p:cNvGrpSpPr>
          <p:nvPr/>
        </p:nvGrpSpPr>
        <p:grpSpPr bwMode="auto">
          <a:xfrm>
            <a:off x="4707136" y="1927820"/>
            <a:ext cx="712787" cy="304800"/>
            <a:chOff x="2875" y="864"/>
            <a:chExt cx="449" cy="192"/>
          </a:xfrm>
        </p:grpSpPr>
        <p:sp>
          <p:nvSpPr>
            <p:cNvPr id="6404" name="Oval 264"/>
            <p:cNvSpPr>
              <a:spLocks noChangeArrowheads="1"/>
            </p:cNvSpPr>
            <p:nvPr/>
          </p:nvSpPr>
          <p:spPr bwMode="auto">
            <a:xfrm>
              <a:off x="3073" y="864"/>
              <a:ext cx="192" cy="19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05" name="Text Box 263"/>
            <p:cNvSpPr txBox="1">
              <a:spLocks noChangeArrowheads="1"/>
            </p:cNvSpPr>
            <p:nvPr/>
          </p:nvSpPr>
          <p:spPr bwMode="auto">
            <a:xfrm>
              <a:off x="2875" y="867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/>
                <a:t>5) </a:t>
              </a:r>
              <a:r>
                <a:rPr lang="en-US" altLang="ko-KR" sz="1000"/>
                <a:t> Mg</a:t>
              </a:r>
              <a:r>
                <a:rPr lang="en-US" altLang="ko-KR" sz="1000" baseline="30000"/>
                <a:t>++</a:t>
              </a:r>
            </a:p>
          </p:txBody>
        </p:sp>
      </p:grpSp>
      <p:grpSp>
        <p:nvGrpSpPr>
          <p:cNvPr id="10" name="Group 649"/>
          <p:cNvGrpSpPr>
            <a:grpSpLocks/>
          </p:cNvGrpSpPr>
          <p:nvPr/>
        </p:nvGrpSpPr>
        <p:grpSpPr bwMode="auto">
          <a:xfrm>
            <a:off x="4564261" y="3147020"/>
            <a:ext cx="1752600" cy="990600"/>
            <a:chOff x="2785" y="1584"/>
            <a:chExt cx="1104" cy="624"/>
          </a:xfrm>
        </p:grpSpPr>
        <p:sp>
          <p:nvSpPr>
            <p:cNvPr id="6384" name="Rectangle 265"/>
            <p:cNvSpPr>
              <a:spLocks noChangeArrowheads="1"/>
            </p:cNvSpPr>
            <p:nvPr/>
          </p:nvSpPr>
          <p:spPr bwMode="auto">
            <a:xfrm>
              <a:off x="3121" y="1824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385" name="Rectangle 266"/>
            <p:cNvSpPr>
              <a:spLocks noChangeArrowheads="1"/>
            </p:cNvSpPr>
            <p:nvPr/>
          </p:nvSpPr>
          <p:spPr bwMode="auto">
            <a:xfrm>
              <a:off x="3361" y="1632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386" name="Rectangle 267"/>
            <p:cNvSpPr>
              <a:spLocks noChangeArrowheads="1"/>
            </p:cNvSpPr>
            <p:nvPr/>
          </p:nvSpPr>
          <p:spPr bwMode="auto">
            <a:xfrm>
              <a:off x="2785" y="1632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387" name="Rectangle 268"/>
            <p:cNvSpPr>
              <a:spLocks noChangeArrowheads="1"/>
            </p:cNvSpPr>
            <p:nvPr/>
          </p:nvSpPr>
          <p:spPr bwMode="auto">
            <a:xfrm>
              <a:off x="3313" y="2064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388" name="Rectangle 269"/>
            <p:cNvSpPr>
              <a:spLocks noChangeArrowheads="1"/>
            </p:cNvSpPr>
            <p:nvPr/>
          </p:nvSpPr>
          <p:spPr bwMode="auto">
            <a:xfrm>
              <a:off x="3457" y="1632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389" name="Rectangle 270"/>
            <p:cNvSpPr>
              <a:spLocks noChangeArrowheads="1"/>
            </p:cNvSpPr>
            <p:nvPr/>
          </p:nvSpPr>
          <p:spPr bwMode="auto">
            <a:xfrm>
              <a:off x="2833" y="1872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390" name="Rectangle 271"/>
            <p:cNvSpPr>
              <a:spLocks noChangeArrowheads="1"/>
            </p:cNvSpPr>
            <p:nvPr/>
          </p:nvSpPr>
          <p:spPr bwMode="auto">
            <a:xfrm>
              <a:off x="3217" y="201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391" name="Rectangle 272"/>
            <p:cNvSpPr>
              <a:spLocks noChangeArrowheads="1"/>
            </p:cNvSpPr>
            <p:nvPr/>
          </p:nvSpPr>
          <p:spPr bwMode="auto">
            <a:xfrm>
              <a:off x="3409" y="2160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392" name="Rectangle 273"/>
            <p:cNvSpPr>
              <a:spLocks noChangeArrowheads="1"/>
            </p:cNvSpPr>
            <p:nvPr/>
          </p:nvSpPr>
          <p:spPr bwMode="auto">
            <a:xfrm>
              <a:off x="3217" y="1824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393" name="Rectangle 274"/>
            <p:cNvSpPr>
              <a:spLocks noChangeArrowheads="1"/>
            </p:cNvSpPr>
            <p:nvPr/>
          </p:nvSpPr>
          <p:spPr bwMode="auto">
            <a:xfrm>
              <a:off x="2977" y="1920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394" name="Rectangle 275"/>
            <p:cNvSpPr>
              <a:spLocks noChangeArrowheads="1"/>
            </p:cNvSpPr>
            <p:nvPr/>
          </p:nvSpPr>
          <p:spPr bwMode="auto">
            <a:xfrm>
              <a:off x="3313" y="2160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395" name="Rectangle 276"/>
            <p:cNvSpPr>
              <a:spLocks noChangeArrowheads="1"/>
            </p:cNvSpPr>
            <p:nvPr/>
          </p:nvSpPr>
          <p:spPr bwMode="auto">
            <a:xfrm>
              <a:off x="3841" y="1872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396" name="Rectangle 277"/>
            <p:cNvSpPr>
              <a:spLocks noChangeArrowheads="1"/>
            </p:cNvSpPr>
            <p:nvPr/>
          </p:nvSpPr>
          <p:spPr bwMode="auto">
            <a:xfrm>
              <a:off x="3409" y="2064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397" name="Rectangle 278"/>
            <p:cNvSpPr>
              <a:spLocks noChangeArrowheads="1"/>
            </p:cNvSpPr>
            <p:nvPr/>
          </p:nvSpPr>
          <p:spPr bwMode="auto">
            <a:xfrm>
              <a:off x="3409" y="2160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398" name="Rectangle 279"/>
            <p:cNvSpPr>
              <a:spLocks noChangeArrowheads="1"/>
            </p:cNvSpPr>
            <p:nvPr/>
          </p:nvSpPr>
          <p:spPr bwMode="auto">
            <a:xfrm>
              <a:off x="2977" y="201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399" name="Rectangle 280"/>
            <p:cNvSpPr>
              <a:spLocks noChangeArrowheads="1"/>
            </p:cNvSpPr>
            <p:nvPr/>
          </p:nvSpPr>
          <p:spPr bwMode="auto">
            <a:xfrm>
              <a:off x="3025" y="1584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400" name="Rectangle 281"/>
            <p:cNvSpPr>
              <a:spLocks noChangeArrowheads="1"/>
            </p:cNvSpPr>
            <p:nvPr/>
          </p:nvSpPr>
          <p:spPr bwMode="auto">
            <a:xfrm>
              <a:off x="3745" y="1872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401" name="Rectangle 282"/>
            <p:cNvSpPr>
              <a:spLocks noChangeArrowheads="1"/>
            </p:cNvSpPr>
            <p:nvPr/>
          </p:nvSpPr>
          <p:spPr bwMode="auto">
            <a:xfrm>
              <a:off x="2977" y="1728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402" name="Rectangle 283"/>
            <p:cNvSpPr>
              <a:spLocks noChangeArrowheads="1"/>
            </p:cNvSpPr>
            <p:nvPr/>
          </p:nvSpPr>
          <p:spPr bwMode="auto">
            <a:xfrm>
              <a:off x="3073" y="1728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403" name="Rectangle 284"/>
            <p:cNvSpPr>
              <a:spLocks noChangeArrowheads="1"/>
            </p:cNvSpPr>
            <p:nvPr/>
          </p:nvSpPr>
          <p:spPr bwMode="auto">
            <a:xfrm>
              <a:off x="3121" y="1968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</p:grpSp>
      <p:sp>
        <p:nvSpPr>
          <p:cNvPr id="2333" name="AutoShape 285"/>
          <p:cNvSpPr>
            <a:spLocks noChangeArrowheads="1"/>
          </p:cNvSpPr>
          <p:nvPr/>
        </p:nvSpPr>
        <p:spPr bwMode="auto">
          <a:xfrm>
            <a:off x="4564261" y="429002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1" name="Group 651"/>
          <p:cNvGrpSpPr>
            <a:grpSpLocks/>
          </p:cNvGrpSpPr>
          <p:nvPr/>
        </p:nvGrpSpPr>
        <p:grpSpPr bwMode="auto">
          <a:xfrm>
            <a:off x="733623" y="5128220"/>
            <a:ext cx="7870825" cy="1181100"/>
            <a:chOff x="372" y="2832"/>
            <a:chExt cx="4958" cy="744"/>
          </a:xfrm>
        </p:grpSpPr>
        <p:sp>
          <p:nvSpPr>
            <p:cNvPr id="6158" name="Oval 543"/>
            <p:cNvSpPr>
              <a:spLocks noChangeArrowheads="1"/>
            </p:cNvSpPr>
            <p:nvPr/>
          </p:nvSpPr>
          <p:spPr bwMode="auto">
            <a:xfrm>
              <a:off x="3841" y="3144"/>
              <a:ext cx="768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9" name="Rectangle 413"/>
            <p:cNvSpPr>
              <a:spLocks noChangeArrowheads="1"/>
            </p:cNvSpPr>
            <p:nvPr/>
          </p:nvSpPr>
          <p:spPr bwMode="auto">
            <a:xfrm>
              <a:off x="1537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160" name="Rectangle 414"/>
            <p:cNvSpPr>
              <a:spLocks noChangeArrowheads="1"/>
            </p:cNvSpPr>
            <p:nvPr/>
          </p:nvSpPr>
          <p:spPr bwMode="auto">
            <a:xfrm>
              <a:off x="1393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161" name="Rectangle 415"/>
            <p:cNvSpPr>
              <a:spLocks noChangeArrowheads="1"/>
            </p:cNvSpPr>
            <p:nvPr/>
          </p:nvSpPr>
          <p:spPr bwMode="auto">
            <a:xfrm>
              <a:off x="1441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162" name="Rectangle 416"/>
            <p:cNvSpPr>
              <a:spLocks noChangeArrowheads="1"/>
            </p:cNvSpPr>
            <p:nvPr/>
          </p:nvSpPr>
          <p:spPr bwMode="auto">
            <a:xfrm>
              <a:off x="1489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163" name="Rectangle 417"/>
            <p:cNvSpPr>
              <a:spLocks noChangeArrowheads="1"/>
            </p:cNvSpPr>
            <p:nvPr/>
          </p:nvSpPr>
          <p:spPr bwMode="auto">
            <a:xfrm>
              <a:off x="1921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164" name="Rectangle 418"/>
            <p:cNvSpPr>
              <a:spLocks noChangeArrowheads="1"/>
            </p:cNvSpPr>
            <p:nvPr/>
          </p:nvSpPr>
          <p:spPr bwMode="auto">
            <a:xfrm>
              <a:off x="1585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165" name="Rectangle 419"/>
            <p:cNvSpPr>
              <a:spLocks noChangeArrowheads="1"/>
            </p:cNvSpPr>
            <p:nvPr/>
          </p:nvSpPr>
          <p:spPr bwMode="auto">
            <a:xfrm>
              <a:off x="1873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166" name="Rectangle 420"/>
            <p:cNvSpPr>
              <a:spLocks noChangeArrowheads="1"/>
            </p:cNvSpPr>
            <p:nvPr/>
          </p:nvSpPr>
          <p:spPr bwMode="auto">
            <a:xfrm>
              <a:off x="1633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67" name="Rectangle 421"/>
            <p:cNvSpPr>
              <a:spLocks noChangeArrowheads="1"/>
            </p:cNvSpPr>
            <p:nvPr/>
          </p:nvSpPr>
          <p:spPr bwMode="auto">
            <a:xfrm>
              <a:off x="1681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68" name="Rectangle 422"/>
            <p:cNvSpPr>
              <a:spLocks noChangeArrowheads="1"/>
            </p:cNvSpPr>
            <p:nvPr/>
          </p:nvSpPr>
          <p:spPr bwMode="auto">
            <a:xfrm>
              <a:off x="1729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169" name="Rectangle 423"/>
            <p:cNvSpPr>
              <a:spLocks noChangeArrowheads="1"/>
            </p:cNvSpPr>
            <p:nvPr/>
          </p:nvSpPr>
          <p:spPr bwMode="auto">
            <a:xfrm>
              <a:off x="1777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170" name="Rectangle 424"/>
            <p:cNvSpPr>
              <a:spLocks noChangeArrowheads="1"/>
            </p:cNvSpPr>
            <p:nvPr/>
          </p:nvSpPr>
          <p:spPr bwMode="auto">
            <a:xfrm>
              <a:off x="1825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grpSp>
          <p:nvGrpSpPr>
            <p:cNvPr id="12" name="Group 425"/>
            <p:cNvGrpSpPr>
              <a:grpSpLocks/>
            </p:cNvGrpSpPr>
            <p:nvPr/>
          </p:nvGrpSpPr>
          <p:grpSpPr bwMode="auto">
            <a:xfrm>
              <a:off x="433" y="3372"/>
              <a:ext cx="4752" cy="48"/>
              <a:chOff x="768" y="1344"/>
              <a:chExt cx="4752" cy="48"/>
            </a:xfrm>
          </p:grpSpPr>
          <p:sp>
            <p:nvSpPr>
              <p:cNvPr id="6285" name="Rectangle 426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86" name="Rectangle 427"/>
              <p:cNvSpPr>
                <a:spLocks noChangeArrowheads="1"/>
              </p:cNvSpPr>
              <p:nvPr/>
            </p:nvSpPr>
            <p:spPr bwMode="auto">
              <a:xfrm>
                <a:off x="1632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87" name="Rectangle 42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288" name="Rectangle 429"/>
              <p:cNvSpPr>
                <a:spLocks noChangeArrowheads="1"/>
              </p:cNvSpPr>
              <p:nvPr/>
            </p:nvSpPr>
            <p:spPr bwMode="auto">
              <a:xfrm>
                <a:off x="1488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89" name="Rectangle 430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90" name="Rectangle 431"/>
              <p:cNvSpPr>
                <a:spLocks noChangeArrowheads="1"/>
              </p:cNvSpPr>
              <p:nvPr/>
            </p:nvSpPr>
            <p:spPr bwMode="auto">
              <a:xfrm>
                <a:off x="1680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91" name="Rectangle 432"/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292" name="Rectangle 433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293" name="Rectangle 434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294" name="Rectangle 435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295" name="Rectangle 436"/>
              <p:cNvSpPr>
                <a:spLocks noChangeArrowheads="1"/>
              </p:cNvSpPr>
              <p:nvPr/>
            </p:nvSpPr>
            <p:spPr bwMode="auto">
              <a:xfrm>
                <a:off x="2832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296" name="Rectangle 437"/>
              <p:cNvSpPr>
                <a:spLocks noChangeArrowheads="1"/>
              </p:cNvSpPr>
              <p:nvPr/>
            </p:nvSpPr>
            <p:spPr bwMode="auto">
              <a:xfrm>
                <a:off x="2928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297" name="Rectangle 438"/>
              <p:cNvSpPr>
                <a:spLocks noChangeArrowheads="1"/>
              </p:cNvSpPr>
              <p:nvPr/>
            </p:nvSpPr>
            <p:spPr bwMode="auto">
              <a:xfrm>
                <a:off x="1776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298" name="Rectangle 439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299" name="Rectangle 440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00" name="Rectangle 441"/>
              <p:cNvSpPr>
                <a:spLocks noChangeArrowheads="1"/>
              </p:cNvSpPr>
              <p:nvPr/>
            </p:nvSpPr>
            <p:spPr bwMode="auto">
              <a:xfrm>
                <a:off x="1968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01" name="Rectangle 44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02" name="Rectangle 443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03" name="Rectangle 444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04" name="Rectangle 445"/>
              <p:cNvSpPr>
                <a:spLocks noChangeArrowheads="1"/>
              </p:cNvSpPr>
              <p:nvPr/>
            </p:nvSpPr>
            <p:spPr bwMode="auto">
              <a:xfrm>
                <a:off x="2016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05" name="Rectangle 446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06" name="Rectangle 447"/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07" name="Rectangle 448"/>
              <p:cNvSpPr>
                <a:spLocks noChangeArrowheads="1"/>
              </p:cNvSpPr>
              <p:nvPr/>
            </p:nvSpPr>
            <p:spPr bwMode="auto">
              <a:xfrm>
                <a:off x="2448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08" name="Rectangle 449"/>
              <p:cNvSpPr>
                <a:spLocks noChangeArrowheads="1"/>
              </p:cNvSpPr>
              <p:nvPr/>
            </p:nvSpPr>
            <p:spPr bwMode="auto">
              <a:xfrm>
                <a:off x="2496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09" name="Rectangle 450"/>
              <p:cNvSpPr>
                <a:spLocks noChangeArrowheads="1"/>
              </p:cNvSpPr>
              <p:nvPr/>
            </p:nvSpPr>
            <p:spPr bwMode="auto">
              <a:xfrm>
                <a:off x="2400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10" name="Rectangle 451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11" name="Rectangle 452"/>
              <p:cNvSpPr>
                <a:spLocks noChangeArrowheads="1"/>
              </p:cNvSpPr>
              <p:nvPr/>
            </p:nvSpPr>
            <p:spPr bwMode="auto">
              <a:xfrm>
                <a:off x="2592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12" name="Rectangle 453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13" name="Rectangle 454"/>
              <p:cNvSpPr>
                <a:spLocks noChangeArrowheads="1"/>
              </p:cNvSpPr>
              <p:nvPr/>
            </p:nvSpPr>
            <p:spPr bwMode="auto">
              <a:xfrm>
                <a:off x="2736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14" name="Rectangle 455"/>
              <p:cNvSpPr>
                <a:spLocks noChangeArrowheads="1"/>
              </p:cNvSpPr>
              <p:nvPr/>
            </p:nvSpPr>
            <p:spPr bwMode="auto">
              <a:xfrm>
                <a:off x="2784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15" name="Rectangle 456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16" name="Rectangle 457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17" name="Rectangle 458"/>
              <p:cNvSpPr>
                <a:spLocks noChangeArrowheads="1"/>
              </p:cNvSpPr>
              <p:nvPr/>
            </p:nvSpPr>
            <p:spPr bwMode="auto">
              <a:xfrm>
                <a:off x="3264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18" name="Rectangle 459"/>
              <p:cNvSpPr>
                <a:spLocks noChangeArrowheads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19" name="Rectangle 460"/>
              <p:cNvSpPr>
                <a:spLocks noChangeArrowheads="1"/>
              </p:cNvSpPr>
              <p:nvPr/>
            </p:nvSpPr>
            <p:spPr bwMode="auto">
              <a:xfrm>
                <a:off x="3456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20" name="Rectangle 461"/>
              <p:cNvSpPr>
                <a:spLocks noChangeArrowheads="1"/>
              </p:cNvSpPr>
              <p:nvPr/>
            </p:nvSpPr>
            <p:spPr bwMode="auto">
              <a:xfrm>
                <a:off x="3408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21" name="Rectangle 462"/>
              <p:cNvSpPr>
                <a:spLocks noChangeArrowheads="1"/>
              </p:cNvSpPr>
              <p:nvPr/>
            </p:nvSpPr>
            <p:spPr bwMode="auto">
              <a:xfrm>
                <a:off x="3504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22" name="Rectangle 463"/>
              <p:cNvSpPr>
                <a:spLocks noChangeArrowheads="1"/>
              </p:cNvSpPr>
              <p:nvPr/>
            </p:nvSpPr>
            <p:spPr bwMode="auto">
              <a:xfrm>
                <a:off x="3552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23" name="Rectangle 464"/>
              <p:cNvSpPr>
                <a:spLocks noChangeArrowheads="1"/>
              </p:cNvSpPr>
              <p:nvPr/>
            </p:nvSpPr>
            <p:spPr bwMode="auto">
              <a:xfrm>
                <a:off x="3600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24" name="Rectangle 465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25" name="Rectangle 466"/>
              <p:cNvSpPr>
                <a:spLocks noChangeArrowheads="1"/>
              </p:cNvSpPr>
              <p:nvPr/>
            </p:nvSpPr>
            <p:spPr bwMode="auto">
              <a:xfrm>
                <a:off x="3744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26" name="Rectangle 467"/>
              <p:cNvSpPr>
                <a:spLocks noChangeArrowheads="1"/>
              </p:cNvSpPr>
              <p:nvPr/>
            </p:nvSpPr>
            <p:spPr bwMode="auto">
              <a:xfrm>
                <a:off x="3696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27" name="Rectangle 468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28" name="Rectangle 469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29" name="Rectangle 470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30" name="Rectangle 471"/>
              <p:cNvSpPr>
                <a:spLocks noChangeArrowheads="1"/>
              </p:cNvSpPr>
              <p:nvPr/>
            </p:nvSpPr>
            <p:spPr bwMode="auto">
              <a:xfrm>
                <a:off x="4272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31" name="Rectangle 472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32" name="Rectangle 473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33" name="Rectangle 474"/>
              <p:cNvSpPr>
                <a:spLocks noChangeArrowheads="1"/>
              </p:cNvSpPr>
              <p:nvPr/>
            </p:nvSpPr>
            <p:spPr bwMode="auto">
              <a:xfrm>
                <a:off x="3984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34" name="Rectangle 475"/>
              <p:cNvSpPr>
                <a:spLocks noChangeArrowheads="1"/>
              </p:cNvSpPr>
              <p:nvPr/>
            </p:nvSpPr>
            <p:spPr bwMode="auto">
              <a:xfrm>
                <a:off x="4128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35" name="Rectangle 476"/>
              <p:cNvSpPr>
                <a:spLocks noChangeArrowheads="1"/>
              </p:cNvSpPr>
              <p:nvPr/>
            </p:nvSpPr>
            <p:spPr bwMode="auto">
              <a:xfrm>
                <a:off x="4176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36" name="Rectangle 477"/>
              <p:cNvSpPr>
                <a:spLocks noChangeArrowheads="1"/>
              </p:cNvSpPr>
              <p:nvPr/>
            </p:nvSpPr>
            <p:spPr bwMode="auto">
              <a:xfrm>
                <a:off x="4032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37" name="Rectangle 478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38" name="Rectangle 479"/>
              <p:cNvSpPr>
                <a:spLocks noChangeArrowheads="1"/>
              </p:cNvSpPr>
              <p:nvPr/>
            </p:nvSpPr>
            <p:spPr bwMode="auto">
              <a:xfrm>
                <a:off x="4224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39" name="Rectangle 480"/>
              <p:cNvSpPr>
                <a:spLocks noChangeArrowheads="1"/>
              </p:cNvSpPr>
              <p:nvPr/>
            </p:nvSpPr>
            <p:spPr bwMode="auto">
              <a:xfrm>
                <a:off x="3216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40" name="Rectangle 481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41" name="Rectangle 482"/>
              <p:cNvSpPr>
                <a:spLocks noChangeArrowheads="1"/>
              </p:cNvSpPr>
              <p:nvPr/>
            </p:nvSpPr>
            <p:spPr bwMode="auto">
              <a:xfrm>
                <a:off x="3120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42" name="Rectangle 483"/>
              <p:cNvSpPr>
                <a:spLocks noChangeArrowheads="1"/>
              </p:cNvSpPr>
              <p:nvPr/>
            </p:nvSpPr>
            <p:spPr bwMode="auto">
              <a:xfrm>
                <a:off x="2976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43" name="Rectangle 484"/>
              <p:cNvSpPr>
                <a:spLocks noChangeArrowheads="1"/>
              </p:cNvSpPr>
              <p:nvPr/>
            </p:nvSpPr>
            <p:spPr bwMode="auto">
              <a:xfrm>
                <a:off x="3024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44" name="Rectangle 485"/>
              <p:cNvSpPr>
                <a:spLocks noChangeArrowheads="1"/>
              </p:cNvSpPr>
              <p:nvPr/>
            </p:nvSpPr>
            <p:spPr bwMode="auto">
              <a:xfrm>
                <a:off x="3168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45" name="Rectangle 486"/>
              <p:cNvSpPr>
                <a:spLocks noChangeArrowheads="1"/>
              </p:cNvSpPr>
              <p:nvPr/>
            </p:nvSpPr>
            <p:spPr bwMode="auto">
              <a:xfrm>
                <a:off x="4608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46" name="Rectangle 487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48" cy="4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6347" name="Rectangle 488"/>
              <p:cNvSpPr>
                <a:spLocks noChangeArrowheads="1"/>
              </p:cNvSpPr>
              <p:nvPr/>
            </p:nvSpPr>
            <p:spPr bwMode="auto">
              <a:xfrm>
                <a:off x="4512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48" name="Rectangle 489"/>
              <p:cNvSpPr>
                <a:spLocks noChangeArrowheads="1"/>
              </p:cNvSpPr>
              <p:nvPr/>
            </p:nvSpPr>
            <p:spPr bwMode="auto">
              <a:xfrm>
                <a:off x="4368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49" name="Rectangle 490"/>
              <p:cNvSpPr>
                <a:spLocks noChangeArrowheads="1"/>
              </p:cNvSpPr>
              <p:nvPr/>
            </p:nvSpPr>
            <p:spPr bwMode="auto">
              <a:xfrm>
                <a:off x="4416" y="1344"/>
                <a:ext cx="48" cy="4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350" name="Rectangle 491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48" cy="4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/>
                  <a:t>T</a:t>
                </a:r>
              </a:p>
            </p:txBody>
          </p:sp>
          <p:sp>
            <p:nvSpPr>
              <p:cNvPr id="6351" name="Rectangle 492"/>
              <p:cNvSpPr>
                <a:spLocks noChangeArrowheads="1"/>
              </p:cNvSpPr>
              <p:nvPr/>
            </p:nvSpPr>
            <p:spPr bwMode="auto">
              <a:xfrm>
                <a:off x="4752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52" name="Rectangle 493"/>
              <p:cNvSpPr>
                <a:spLocks noChangeArrowheads="1"/>
              </p:cNvSpPr>
              <p:nvPr/>
            </p:nvSpPr>
            <p:spPr bwMode="auto">
              <a:xfrm>
                <a:off x="4704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53" name="Rectangle 494"/>
              <p:cNvSpPr>
                <a:spLocks noChangeArrowheads="1"/>
              </p:cNvSpPr>
              <p:nvPr/>
            </p:nvSpPr>
            <p:spPr bwMode="auto">
              <a:xfrm>
                <a:off x="4656" y="13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600" b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354" name="Rectangle 495"/>
              <p:cNvSpPr>
                <a:spLocks noChangeArrowheads="1"/>
              </p:cNvSpPr>
              <p:nvPr/>
            </p:nvSpPr>
            <p:spPr bwMode="auto">
              <a:xfrm>
                <a:off x="1296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55" name="Rectangle 496"/>
              <p:cNvSpPr>
                <a:spLocks noChangeArrowheads="1"/>
              </p:cNvSpPr>
              <p:nvPr/>
            </p:nvSpPr>
            <p:spPr bwMode="auto">
              <a:xfrm>
                <a:off x="1392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56" name="Rectangle 497"/>
              <p:cNvSpPr>
                <a:spLocks noChangeArrowheads="1"/>
              </p:cNvSpPr>
              <p:nvPr/>
            </p:nvSpPr>
            <p:spPr bwMode="auto">
              <a:xfrm>
                <a:off x="1248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57" name="Rectangle 498"/>
              <p:cNvSpPr>
                <a:spLocks noChangeArrowheads="1"/>
              </p:cNvSpPr>
              <p:nvPr/>
            </p:nvSpPr>
            <p:spPr bwMode="auto">
              <a:xfrm>
                <a:off x="1344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58" name="Rectangle 499"/>
              <p:cNvSpPr>
                <a:spLocks noChangeArrowheads="1"/>
              </p:cNvSpPr>
              <p:nvPr/>
            </p:nvSpPr>
            <p:spPr bwMode="auto">
              <a:xfrm>
                <a:off x="1440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59" name="Rectangle 500"/>
              <p:cNvSpPr>
                <a:spLocks noChangeArrowheads="1"/>
              </p:cNvSpPr>
              <p:nvPr/>
            </p:nvSpPr>
            <p:spPr bwMode="auto">
              <a:xfrm>
                <a:off x="1056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0" name="Rectangle 50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1" name="Rectangle 502"/>
              <p:cNvSpPr>
                <a:spLocks noChangeArrowheads="1"/>
              </p:cNvSpPr>
              <p:nvPr/>
            </p:nvSpPr>
            <p:spPr bwMode="auto">
              <a:xfrm>
                <a:off x="1008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2" name="Rectangle 503"/>
              <p:cNvSpPr>
                <a:spLocks noChangeArrowheads="1"/>
              </p:cNvSpPr>
              <p:nvPr/>
            </p:nvSpPr>
            <p:spPr bwMode="auto">
              <a:xfrm>
                <a:off x="1104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3" name="Rectangle 504"/>
              <p:cNvSpPr>
                <a:spLocks noChangeArrowheads="1"/>
              </p:cNvSpPr>
              <p:nvPr/>
            </p:nvSpPr>
            <p:spPr bwMode="auto">
              <a:xfrm>
                <a:off x="1200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4" name="Rectangle 505"/>
              <p:cNvSpPr>
                <a:spLocks noChangeArrowheads="1"/>
              </p:cNvSpPr>
              <p:nvPr/>
            </p:nvSpPr>
            <p:spPr bwMode="auto">
              <a:xfrm>
                <a:off x="816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5" name="Rectangle 506"/>
              <p:cNvSpPr>
                <a:spLocks noChangeArrowheads="1"/>
              </p:cNvSpPr>
              <p:nvPr/>
            </p:nvSpPr>
            <p:spPr bwMode="auto">
              <a:xfrm>
                <a:off x="912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6" name="Rectangle 507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7" name="Rectangle 50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8" name="Rectangle 509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69" name="Rectangle 510"/>
              <p:cNvSpPr>
                <a:spLocks noChangeArrowheads="1"/>
              </p:cNvSpPr>
              <p:nvPr/>
            </p:nvSpPr>
            <p:spPr bwMode="auto">
              <a:xfrm>
                <a:off x="5328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0" name="Rectangle 511"/>
              <p:cNvSpPr>
                <a:spLocks noChangeArrowheads="1"/>
              </p:cNvSpPr>
              <p:nvPr/>
            </p:nvSpPr>
            <p:spPr bwMode="auto">
              <a:xfrm>
                <a:off x="5424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1" name="Rectangle 512"/>
              <p:cNvSpPr>
                <a:spLocks noChangeArrowheads="1"/>
              </p:cNvSpPr>
              <p:nvPr/>
            </p:nvSpPr>
            <p:spPr bwMode="auto">
              <a:xfrm>
                <a:off x="5280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2" name="Rectangle 513"/>
              <p:cNvSpPr>
                <a:spLocks noChangeArrowheads="1"/>
              </p:cNvSpPr>
              <p:nvPr/>
            </p:nvSpPr>
            <p:spPr bwMode="auto">
              <a:xfrm>
                <a:off x="5376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3" name="Rectangle 514"/>
              <p:cNvSpPr>
                <a:spLocks noChangeArrowheads="1"/>
              </p:cNvSpPr>
              <p:nvPr/>
            </p:nvSpPr>
            <p:spPr bwMode="auto">
              <a:xfrm>
                <a:off x="5472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4" name="Rectangle 515"/>
              <p:cNvSpPr>
                <a:spLocks noChangeArrowheads="1"/>
              </p:cNvSpPr>
              <p:nvPr/>
            </p:nvSpPr>
            <p:spPr bwMode="auto">
              <a:xfrm>
                <a:off x="5088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5" name="Rectangle 516"/>
              <p:cNvSpPr>
                <a:spLocks noChangeArrowheads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6" name="Rectangle 517"/>
              <p:cNvSpPr>
                <a:spLocks noChangeArrowheads="1"/>
              </p:cNvSpPr>
              <p:nvPr/>
            </p:nvSpPr>
            <p:spPr bwMode="auto">
              <a:xfrm>
                <a:off x="5040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7" name="Rectangle 518"/>
              <p:cNvSpPr>
                <a:spLocks noChangeArrowheads="1"/>
              </p:cNvSpPr>
              <p:nvPr/>
            </p:nvSpPr>
            <p:spPr bwMode="auto">
              <a:xfrm>
                <a:off x="5136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8" name="Rectangle 519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79" name="Rectangle 520"/>
              <p:cNvSpPr>
                <a:spLocks noChangeArrowheads="1"/>
              </p:cNvSpPr>
              <p:nvPr/>
            </p:nvSpPr>
            <p:spPr bwMode="auto">
              <a:xfrm>
                <a:off x="4848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80" name="Rectangle 521"/>
              <p:cNvSpPr>
                <a:spLocks noChangeArrowheads="1"/>
              </p:cNvSpPr>
              <p:nvPr/>
            </p:nvSpPr>
            <p:spPr bwMode="auto">
              <a:xfrm>
                <a:off x="4944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81" name="Rectangle 522"/>
              <p:cNvSpPr>
                <a:spLocks noChangeArrowheads="1"/>
              </p:cNvSpPr>
              <p:nvPr/>
            </p:nvSpPr>
            <p:spPr bwMode="auto">
              <a:xfrm>
                <a:off x="4800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82" name="Rectangle 523"/>
              <p:cNvSpPr>
                <a:spLocks noChangeArrowheads="1"/>
              </p:cNvSpPr>
              <p:nvPr/>
            </p:nvSpPr>
            <p:spPr bwMode="auto">
              <a:xfrm>
                <a:off x="4896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83" name="Rectangle 524"/>
              <p:cNvSpPr>
                <a:spLocks noChangeArrowheads="1"/>
              </p:cNvSpPr>
              <p:nvPr/>
            </p:nvSpPr>
            <p:spPr bwMode="auto">
              <a:xfrm>
                <a:off x="4992" y="1344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172" name="Line 525"/>
            <p:cNvSpPr>
              <a:spLocks noChangeShapeType="1"/>
            </p:cNvSpPr>
            <p:nvPr/>
          </p:nvSpPr>
          <p:spPr bwMode="auto">
            <a:xfrm>
              <a:off x="141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3" name="Line 526"/>
            <p:cNvSpPr>
              <a:spLocks noChangeShapeType="1"/>
            </p:cNvSpPr>
            <p:nvPr/>
          </p:nvSpPr>
          <p:spPr bwMode="auto">
            <a:xfrm>
              <a:off x="151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4" name="Line 527"/>
            <p:cNvSpPr>
              <a:spLocks noChangeShapeType="1"/>
            </p:cNvSpPr>
            <p:nvPr/>
          </p:nvSpPr>
          <p:spPr bwMode="auto">
            <a:xfrm>
              <a:off x="160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5" name="Line 528"/>
            <p:cNvSpPr>
              <a:spLocks noChangeShapeType="1"/>
            </p:cNvSpPr>
            <p:nvPr/>
          </p:nvSpPr>
          <p:spPr bwMode="auto">
            <a:xfrm>
              <a:off x="170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6" name="Line 529"/>
            <p:cNvSpPr>
              <a:spLocks noChangeShapeType="1"/>
            </p:cNvSpPr>
            <p:nvPr/>
          </p:nvSpPr>
          <p:spPr bwMode="auto">
            <a:xfrm>
              <a:off x="180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7" name="Line 530"/>
            <p:cNvSpPr>
              <a:spLocks noChangeShapeType="1"/>
            </p:cNvSpPr>
            <p:nvPr/>
          </p:nvSpPr>
          <p:spPr bwMode="auto">
            <a:xfrm>
              <a:off x="189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8" name="Line 531"/>
            <p:cNvSpPr>
              <a:spLocks noChangeShapeType="1"/>
            </p:cNvSpPr>
            <p:nvPr/>
          </p:nvSpPr>
          <p:spPr bwMode="auto">
            <a:xfrm>
              <a:off x="146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9" name="Line 532"/>
            <p:cNvSpPr>
              <a:spLocks noChangeShapeType="1"/>
            </p:cNvSpPr>
            <p:nvPr/>
          </p:nvSpPr>
          <p:spPr bwMode="auto">
            <a:xfrm>
              <a:off x="156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0" name="Line 533"/>
            <p:cNvSpPr>
              <a:spLocks noChangeShapeType="1"/>
            </p:cNvSpPr>
            <p:nvPr/>
          </p:nvSpPr>
          <p:spPr bwMode="auto">
            <a:xfrm>
              <a:off x="165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1" name="Line 534"/>
            <p:cNvSpPr>
              <a:spLocks noChangeShapeType="1"/>
            </p:cNvSpPr>
            <p:nvPr/>
          </p:nvSpPr>
          <p:spPr bwMode="auto">
            <a:xfrm>
              <a:off x="175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2" name="Line 535"/>
            <p:cNvSpPr>
              <a:spLocks noChangeShapeType="1"/>
            </p:cNvSpPr>
            <p:nvPr/>
          </p:nvSpPr>
          <p:spPr bwMode="auto">
            <a:xfrm>
              <a:off x="184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3" name="Line 536"/>
            <p:cNvSpPr>
              <a:spLocks noChangeShapeType="1"/>
            </p:cNvSpPr>
            <p:nvPr/>
          </p:nvSpPr>
          <p:spPr bwMode="auto">
            <a:xfrm>
              <a:off x="194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4" name="Text Box 537"/>
            <p:cNvSpPr txBox="1">
              <a:spLocks noChangeArrowheads="1"/>
            </p:cNvSpPr>
            <p:nvPr/>
          </p:nvSpPr>
          <p:spPr bwMode="auto">
            <a:xfrm>
              <a:off x="372" y="3411"/>
              <a:ext cx="1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3</a:t>
              </a:r>
              <a:r>
                <a:rPr lang="en-US" altLang="ko-KR" sz="800" b="0">
                  <a:latin typeface="Tahoma" pitchFamily="34" charset="0"/>
                </a:rPr>
                <a:t>’</a:t>
              </a:r>
            </a:p>
          </p:txBody>
        </p:sp>
        <p:sp>
          <p:nvSpPr>
            <p:cNvPr id="6185" name="Text Box 539"/>
            <p:cNvSpPr txBox="1">
              <a:spLocks noChangeArrowheads="1"/>
            </p:cNvSpPr>
            <p:nvPr/>
          </p:nvSpPr>
          <p:spPr bwMode="auto">
            <a:xfrm>
              <a:off x="1326" y="3167"/>
              <a:ext cx="1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5</a:t>
              </a:r>
              <a:r>
                <a:rPr lang="en-US" altLang="ko-KR" sz="800" b="0">
                  <a:latin typeface="Tahoma" pitchFamily="34" charset="0"/>
                </a:rPr>
                <a:t>’</a:t>
              </a:r>
            </a:p>
          </p:txBody>
        </p:sp>
        <p:sp>
          <p:nvSpPr>
            <p:cNvPr id="6186" name="Text Box 540"/>
            <p:cNvSpPr txBox="1">
              <a:spLocks noChangeArrowheads="1"/>
            </p:cNvSpPr>
            <p:nvPr/>
          </p:nvSpPr>
          <p:spPr bwMode="auto">
            <a:xfrm>
              <a:off x="5066" y="3411"/>
              <a:ext cx="1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/>
                <a:t>5</a:t>
              </a:r>
              <a:r>
                <a:rPr lang="en-US" altLang="ko-KR" sz="800" b="0">
                  <a:latin typeface="Tahoma" pitchFamily="34" charset="0"/>
                </a:rPr>
                <a:t>’</a:t>
              </a:r>
            </a:p>
          </p:txBody>
        </p:sp>
        <p:sp>
          <p:nvSpPr>
            <p:cNvPr id="6187" name="Text Box 541"/>
            <p:cNvSpPr txBox="1">
              <a:spLocks noChangeArrowheads="1"/>
            </p:cNvSpPr>
            <p:nvPr/>
          </p:nvSpPr>
          <p:spPr bwMode="auto">
            <a:xfrm>
              <a:off x="5150" y="3307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0">
                  <a:latin typeface="Times New Roman" pitchFamily="18" charset="0"/>
                </a:rPr>
                <a:t>…</a:t>
              </a:r>
              <a:endParaRPr lang="en-US" altLang="ko-KR" sz="800" b="0">
                <a:latin typeface="Tahoma" pitchFamily="34" charset="0"/>
              </a:endParaRPr>
            </a:p>
          </p:txBody>
        </p:sp>
        <p:sp>
          <p:nvSpPr>
            <p:cNvPr id="6188" name="Text Box 542"/>
            <p:cNvSpPr txBox="1">
              <a:spLocks noChangeArrowheads="1"/>
            </p:cNvSpPr>
            <p:nvPr/>
          </p:nvSpPr>
          <p:spPr bwMode="auto">
            <a:xfrm>
              <a:off x="2155" y="2832"/>
              <a:ext cx="14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/>
                <a:t>Newly synthesised strand</a:t>
              </a:r>
            </a:p>
          </p:txBody>
        </p:sp>
        <p:sp>
          <p:nvSpPr>
            <p:cNvPr id="6189" name="Rectangle 544"/>
            <p:cNvSpPr>
              <a:spLocks noChangeArrowheads="1"/>
            </p:cNvSpPr>
            <p:nvPr/>
          </p:nvSpPr>
          <p:spPr bwMode="auto">
            <a:xfrm>
              <a:off x="1969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190" name="Rectangle 545"/>
            <p:cNvSpPr>
              <a:spLocks noChangeArrowheads="1"/>
            </p:cNvSpPr>
            <p:nvPr/>
          </p:nvSpPr>
          <p:spPr bwMode="auto">
            <a:xfrm>
              <a:off x="2017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91" name="Rectangle 546"/>
            <p:cNvSpPr>
              <a:spLocks noChangeArrowheads="1"/>
            </p:cNvSpPr>
            <p:nvPr/>
          </p:nvSpPr>
          <p:spPr bwMode="auto">
            <a:xfrm>
              <a:off x="2065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92" name="Rectangle 547"/>
            <p:cNvSpPr>
              <a:spLocks noChangeArrowheads="1"/>
            </p:cNvSpPr>
            <p:nvPr/>
          </p:nvSpPr>
          <p:spPr bwMode="auto">
            <a:xfrm>
              <a:off x="2113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193" name="Rectangle 548"/>
            <p:cNvSpPr>
              <a:spLocks noChangeArrowheads="1"/>
            </p:cNvSpPr>
            <p:nvPr/>
          </p:nvSpPr>
          <p:spPr bwMode="auto">
            <a:xfrm>
              <a:off x="2161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194" name="Rectangle 549"/>
            <p:cNvSpPr>
              <a:spLocks noChangeArrowheads="1"/>
            </p:cNvSpPr>
            <p:nvPr/>
          </p:nvSpPr>
          <p:spPr bwMode="auto">
            <a:xfrm>
              <a:off x="2209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95" name="Rectangle 550"/>
            <p:cNvSpPr>
              <a:spLocks noChangeArrowheads="1"/>
            </p:cNvSpPr>
            <p:nvPr/>
          </p:nvSpPr>
          <p:spPr bwMode="auto">
            <a:xfrm>
              <a:off x="2305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196" name="Rectangle 551"/>
            <p:cNvSpPr>
              <a:spLocks noChangeArrowheads="1"/>
            </p:cNvSpPr>
            <p:nvPr/>
          </p:nvSpPr>
          <p:spPr bwMode="auto">
            <a:xfrm>
              <a:off x="2257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197" name="Rectangle 552"/>
            <p:cNvSpPr>
              <a:spLocks noChangeArrowheads="1"/>
            </p:cNvSpPr>
            <p:nvPr/>
          </p:nvSpPr>
          <p:spPr bwMode="auto">
            <a:xfrm>
              <a:off x="2353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198" name="Rectangle 553"/>
            <p:cNvSpPr>
              <a:spLocks noChangeArrowheads="1"/>
            </p:cNvSpPr>
            <p:nvPr/>
          </p:nvSpPr>
          <p:spPr bwMode="auto">
            <a:xfrm>
              <a:off x="2401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199" name="Rectangle 554"/>
            <p:cNvSpPr>
              <a:spLocks noChangeArrowheads="1"/>
            </p:cNvSpPr>
            <p:nvPr/>
          </p:nvSpPr>
          <p:spPr bwMode="auto">
            <a:xfrm>
              <a:off x="2497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200" name="Rectangle 555"/>
            <p:cNvSpPr>
              <a:spLocks noChangeArrowheads="1"/>
            </p:cNvSpPr>
            <p:nvPr/>
          </p:nvSpPr>
          <p:spPr bwMode="auto">
            <a:xfrm>
              <a:off x="2449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01" name="Rectangle 556"/>
            <p:cNvSpPr>
              <a:spLocks noChangeArrowheads="1"/>
            </p:cNvSpPr>
            <p:nvPr/>
          </p:nvSpPr>
          <p:spPr bwMode="auto">
            <a:xfrm>
              <a:off x="2545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02" name="Rectangle 557"/>
            <p:cNvSpPr>
              <a:spLocks noChangeArrowheads="1"/>
            </p:cNvSpPr>
            <p:nvPr/>
          </p:nvSpPr>
          <p:spPr bwMode="auto">
            <a:xfrm>
              <a:off x="2593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03" name="Rectangle 558"/>
            <p:cNvSpPr>
              <a:spLocks noChangeArrowheads="1"/>
            </p:cNvSpPr>
            <p:nvPr/>
          </p:nvSpPr>
          <p:spPr bwMode="auto">
            <a:xfrm>
              <a:off x="2641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04" name="Rectangle 559"/>
            <p:cNvSpPr>
              <a:spLocks noChangeArrowheads="1"/>
            </p:cNvSpPr>
            <p:nvPr/>
          </p:nvSpPr>
          <p:spPr bwMode="auto">
            <a:xfrm>
              <a:off x="2689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05" name="Rectangle 560"/>
            <p:cNvSpPr>
              <a:spLocks noChangeArrowheads="1"/>
            </p:cNvSpPr>
            <p:nvPr/>
          </p:nvSpPr>
          <p:spPr bwMode="auto">
            <a:xfrm>
              <a:off x="2737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206" name="Rectangle 561"/>
            <p:cNvSpPr>
              <a:spLocks noChangeArrowheads="1"/>
            </p:cNvSpPr>
            <p:nvPr/>
          </p:nvSpPr>
          <p:spPr bwMode="auto">
            <a:xfrm>
              <a:off x="2785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07" name="Rectangle 562"/>
            <p:cNvSpPr>
              <a:spLocks noChangeArrowheads="1"/>
            </p:cNvSpPr>
            <p:nvPr/>
          </p:nvSpPr>
          <p:spPr bwMode="auto">
            <a:xfrm>
              <a:off x="2833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08" name="Rectangle 563"/>
            <p:cNvSpPr>
              <a:spLocks noChangeArrowheads="1"/>
            </p:cNvSpPr>
            <p:nvPr/>
          </p:nvSpPr>
          <p:spPr bwMode="auto">
            <a:xfrm>
              <a:off x="2881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09" name="Rectangle 564"/>
            <p:cNvSpPr>
              <a:spLocks noChangeArrowheads="1"/>
            </p:cNvSpPr>
            <p:nvPr/>
          </p:nvSpPr>
          <p:spPr bwMode="auto">
            <a:xfrm>
              <a:off x="2929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10" name="Rectangle 565"/>
            <p:cNvSpPr>
              <a:spLocks noChangeArrowheads="1"/>
            </p:cNvSpPr>
            <p:nvPr/>
          </p:nvSpPr>
          <p:spPr bwMode="auto">
            <a:xfrm>
              <a:off x="2977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11" name="Rectangle 566"/>
            <p:cNvSpPr>
              <a:spLocks noChangeArrowheads="1"/>
            </p:cNvSpPr>
            <p:nvPr/>
          </p:nvSpPr>
          <p:spPr bwMode="auto">
            <a:xfrm>
              <a:off x="3073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12" name="Rectangle 567"/>
            <p:cNvSpPr>
              <a:spLocks noChangeArrowheads="1"/>
            </p:cNvSpPr>
            <p:nvPr/>
          </p:nvSpPr>
          <p:spPr bwMode="auto">
            <a:xfrm>
              <a:off x="3169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13" name="Rectangle 568"/>
            <p:cNvSpPr>
              <a:spLocks noChangeArrowheads="1"/>
            </p:cNvSpPr>
            <p:nvPr/>
          </p:nvSpPr>
          <p:spPr bwMode="auto">
            <a:xfrm>
              <a:off x="3313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14" name="Rectangle 569"/>
            <p:cNvSpPr>
              <a:spLocks noChangeArrowheads="1"/>
            </p:cNvSpPr>
            <p:nvPr/>
          </p:nvSpPr>
          <p:spPr bwMode="auto">
            <a:xfrm>
              <a:off x="3409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15" name="Rectangle 570"/>
            <p:cNvSpPr>
              <a:spLocks noChangeArrowheads="1"/>
            </p:cNvSpPr>
            <p:nvPr/>
          </p:nvSpPr>
          <p:spPr bwMode="auto">
            <a:xfrm>
              <a:off x="3457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16" name="Rectangle 571"/>
            <p:cNvSpPr>
              <a:spLocks noChangeArrowheads="1"/>
            </p:cNvSpPr>
            <p:nvPr/>
          </p:nvSpPr>
          <p:spPr bwMode="auto">
            <a:xfrm>
              <a:off x="3025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17" name="Rectangle 572"/>
            <p:cNvSpPr>
              <a:spLocks noChangeArrowheads="1"/>
            </p:cNvSpPr>
            <p:nvPr/>
          </p:nvSpPr>
          <p:spPr bwMode="auto">
            <a:xfrm>
              <a:off x="3121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18" name="Rectangle 573"/>
            <p:cNvSpPr>
              <a:spLocks noChangeArrowheads="1"/>
            </p:cNvSpPr>
            <p:nvPr/>
          </p:nvSpPr>
          <p:spPr bwMode="auto">
            <a:xfrm>
              <a:off x="3553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19" name="Rectangle 574"/>
            <p:cNvSpPr>
              <a:spLocks noChangeArrowheads="1"/>
            </p:cNvSpPr>
            <p:nvPr/>
          </p:nvSpPr>
          <p:spPr bwMode="auto">
            <a:xfrm>
              <a:off x="3937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20" name="Rectangle 575"/>
            <p:cNvSpPr>
              <a:spLocks noChangeArrowheads="1"/>
            </p:cNvSpPr>
            <p:nvPr/>
          </p:nvSpPr>
          <p:spPr bwMode="auto">
            <a:xfrm>
              <a:off x="3985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21" name="Rectangle 576"/>
            <p:cNvSpPr>
              <a:spLocks noChangeArrowheads="1"/>
            </p:cNvSpPr>
            <p:nvPr/>
          </p:nvSpPr>
          <p:spPr bwMode="auto">
            <a:xfrm>
              <a:off x="3217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22" name="Rectangle 577"/>
            <p:cNvSpPr>
              <a:spLocks noChangeArrowheads="1"/>
            </p:cNvSpPr>
            <p:nvPr/>
          </p:nvSpPr>
          <p:spPr bwMode="auto">
            <a:xfrm>
              <a:off x="3505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23" name="Rectangle 578"/>
            <p:cNvSpPr>
              <a:spLocks noChangeArrowheads="1"/>
            </p:cNvSpPr>
            <p:nvPr/>
          </p:nvSpPr>
          <p:spPr bwMode="auto">
            <a:xfrm>
              <a:off x="3601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24" name="Rectangle 579"/>
            <p:cNvSpPr>
              <a:spLocks noChangeArrowheads="1"/>
            </p:cNvSpPr>
            <p:nvPr/>
          </p:nvSpPr>
          <p:spPr bwMode="auto">
            <a:xfrm>
              <a:off x="3649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25" name="Rectangle 580"/>
            <p:cNvSpPr>
              <a:spLocks noChangeArrowheads="1"/>
            </p:cNvSpPr>
            <p:nvPr/>
          </p:nvSpPr>
          <p:spPr bwMode="auto">
            <a:xfrm>
              <a:off x="3697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26" name="Rectangle 581"/>
            <p:cNvSpPr>
              <a:spLocks noChangeArrowheads="1"/>
            </p:cNvSpPr>
            <p:nvPr/>
          </p:nvSpPr>
          <p:spPr bwMode="auto">
            <a:xfrm>
              <a:off x="4033" y="3276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27" name="Rectangle 582"/>
            <p:cNvSpPr>
              <a:spLocks noChangeArrowheads="1"/>
            </p:cNvSpPr>
            <p:nvPr/>
          </p:nvSpPr>
          <p:spPr bwMode="auto">
            <a:xfrm>
              <a:off x="3265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228" name="Rectangle 583"/>
            <p:cNvSpPr>
              <a:spLocks noChangeArrowheads="1"/>
            </p:cNvSpPr>
            <p:nvPr/>
          </p:nvSpPr>
          <p:spPr bwMode="auto">
            <a:xfrm>
              <a:off x="3361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229" name="Rectangle 584"/>
            <p:cNvSpPr>
              <a:spLocks noChangeArrowheads="1"/>
            </p:cNvSpPr>
            <p:nvPr/>
          </p:nvSpPr>
          <p:spPr bwMode="auto">
            <a:xfrm>
              <a:off x="3793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230" name="Rectangle 585"/>
            <p:cNvSpPr>
              <a:spLocks noChangeArrowheads="1"/>
            </p:cNvSpPr>
            <p:nvPr/>
          </p:nvSpPr>
          <p:spPr bwMode="auto">
            <a:xfrm>
              <a:off x="4129" y="3276"/>
              <a:ext cx="4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231" name="Rectangle 586"/>
            <p:cNvSpPr>
              <a:spLocks noChangeArrowheads="1"/>
            </p:cNvSpPr>
            <p:nvPr/>
          </p:nvSpPr>
          <p:spPr bwMode="auto">
            <a:xfrm>
              <a:off x="3841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32" name="Rectangle 587"/>
            <p:cNvSpPr>
              <a:spLocks noChangeArrowheads="1"/>
            </p:cNvSpPr>
            <p:nvPr/>
          </p:nvSpPr>
          <p:spPr bwMode="auto">
            <a:xfrm>
              <a:off x="3889" y="327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33" name="Rectangle 588"/>
            <p:cNvSpPr>
              <a:spLocks noChangeArrowheads="1"/>
            </p:cNvSpPr>
            <p:nvPr/>
          </p:nvSpPr>
          <p:spPr bwMode="auto">
            <a:xfrm>
              <a:off x="3745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34" name="Rectangle 589"/>
            <p:cNvSpPr>
              <a:spLocks noChangeArrowheads="1"/>
            </p:cNvSpPr>
            <p:nvPr/>
          </p:nvSpPr>
          <p:spPr bwMode="auto">
            <a:xfrm>
              <a:off x="4081" y="3276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35" name="Rectangle 590"/>
            <p:cNvSpPr>
              <a:spLocks noChangeArrowheads="1"/>
            </p:cNvSpPr>
            <p:nvPr/>
          </p:nvSpPr>
          <p:spPr bwMode="auto">
            <a:xfrm rot="1466637">
              <a:off x="4275" y="3232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36" name="Rectangle 591"/>
            <p:cNvSpPr>
              <a:spLocks noChangeArrowheads="1"/>
            </p:cNvSpPr>
            <p:nvPr/>
          </p:nvSpPr>
          <p:spPr bwMode="auto">
            <a:xfrm rot="1466637">
              <a:off x="4197" y="3250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237" name="Rectangle 593"/>
            <p:cNvSpPr>
              <a:spLocks noChangeArrowheads="1"/>
            </p:cNvSpPr>
            <p:nvPr/>
          </p:nvSpPr>
          <p:spPr bwMode="auto">
            <a:xfrm rot="1466637">
              <a:off x="4335" y="3188"/>
              <a:ext cx="48" cy="4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6238" name="Rectangle 594"/>
            <p:cNvSpPr>
              <a:spLocks noChangeArrowheads="1"/>
            </p:cNvSpPr>
            <p:nvPr/>
          </p:nvSpPr>
          <p:spPr bwMode="auto">
            <a:xfrm rot="1466637">
              <a:off x="4407" y="3102"/>
              <a:ext cx="48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600" b="0"/>
                <a:t>T</a:t>
              </a:r>
            </a:p>
          </p:txBody>
        </p:sp>
        <p:sp>
          <p:nvSpPr>
            <p:cNvPr id="6239" name="Line 595"/>
            <p:cNvSpPr>
              <a:spLocks noChangeShapeType="1"/>
            </p:cNvSpPr>
            <p:nvPr/>
          </p:nvSpPr>
          <p:spPr bwMode="auto">
            <a:xfrm>
              <a:off x="199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0" name="Line 596"/>
            <p:cNvSpPr>
              <a:spLocks noChangeShapeType="1"/>
            </p:cNvSpPr>
            <p:nvPr/>
          </p:nvSpPr>
          <p:spPr bwMode="auto">
            <a:xfrm>
              <a:off x="208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1" name="Line 597"/>
            <p:cNvSpPr>
              <a:spLocks noChangeShapeType="1"/>
            </p:cNvSpPr>
            <p:nvPr/>
          </p:nvSpPr>
          <p:spPr bwMode="auto">
            <a:xfrm>
              <a:off x="218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2" name="Line 598"/>
            <p:cNvSpPr>
              <a:spLocks noChangeShapeType="1"/>
            </p:cNvSpPr>
            <p:nvPr/>
          </p:nvSpPr>
          <p:spPr bwMode="auto">
            <a:xfrm>
              <a:off x="227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3" name="Line 599"/>
            <p:cNvSpPr>
              <a:spLocks noChangeShapeType="1"/>
            </p:cNvSpPr>
            <p:nvPr/>
          </p:nvSpPr>
          <p:spPr bwMode="auto">
            <a:xfrm>
              <a:off x="237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4" name="Line 600"/>
            <p:cNvSpPr>
              <a:spLocks noChangeShapeType="1"/>
            </p:cNvSpPr>
            <p:nvPr/>
          </p:nvSpPr>
          <p:spPr bwMode="auto">
            <a:xfrm>
              <a:off x="247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5" name="Line 601"/>
            <p:cNvSpPr>
              <a:spLocks noChangeShapeType="1"/>
            </p:cNvSpPr>
            <p:nvPr/>
          </p:nvSpPr>
          <p:spPr bwMode="auto">
            <a:xfrm>
              <a:off x="203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6" name="Line 602"/>
            <p:cNvSpPr>
              <a:spLocks noChangeShapeType="1"/>
            </p:cNvSpPr>
            <p:nvPr/>
          </p:nvSpPr>
          <p:spPr bwMode="auto">
            <a:xfrm>
              <a:off x="213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7" name="Line 603"/>
            <p:cNvSpPr>
              <a:spLocks noChangeShapeType="1"/>
            </p:cNvSpPr>
            <p:nvPr/>
          </p:nvSpPr>
          <p:spPr bwMode="auto">
            <a:xfrm>
              <a:off x="223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8" name="Line 604"/>
            <p:cNvSpPr>
              <a:spLocks noChangeShapeType="1"/>
            </p:cNvSpPr>
            <p:nvPr/>
          </p:nvSpPr>
          <p:spPr bwMode="auto">
            <a:xfrm>
              <a:off x="232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9" name="Line 605"/>
            <p:cNvSpPr>
              <a:spLocks noChangeShapeType="1"/>
            </p:cNvSpPr>
            <p:nvPr/>
          </p:nvSpPr>
          <p:spPr bwMode="auto">
            <a:xfrm>
              <a:off x="242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0" name="Line 606"/>
            <p:cNvSpPr>
              <a:spLocks noChangeShapeType="1"/>
            </p:cNvSpPr>
            <p:nvPr/>
          </p:nvSpPr>
          <p:spPr bwMode="auto">
            <a:xfrm>
              <a:off x="251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1" name="Line 607"/>
            <p:cNvSpPr>
              <a:spLocks noChangeShapeType="1"/>
            </p:cNvSpPr>
            <p:nvPr/>
          </p:nvSpPr>
          <p:spPr bwMode="auto">
            <a:xfrm>
              <a:off x="256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2" name="Line 608"/>
            <p:cNvSpPr>
              <a:spLocks noChangeShapeType="1"/>
            </p:cNvSpPr>
            <p:nvPr/>
          </p:nvSpPr>
          <p:spPr bwMode="auto">
            <a:xfrm>
              <a:off x="266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3" name="Line 609"/>
            <p:cNvSpPr>
              <a:spLocks noChangeShapeType="1"/>
            </p:cNvSpPr>
            <p:nvPr/>
          </p:nvSpPr>
          <p:spPr bwMode="auto">
            <a:xfrm>
              <a:off x="275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4" name="Line 610"/>
            <p:cNvSpPr>
              <a:spLocks noChangeShapeType="1"/>
            </p:cNvSpPr>
            <p:nvPr/>
          </p:nvSpPr>
          <p:spPr bwMode="auto">
            <a:xfrm>
              <a:off x="285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5" name="Line 611"/>
            <p:cNvSpPr>
              <a:spLocks noChangeShapeType="1"/>
            </p:cNvSpPr>
            <p:nvPr/>
          </p:nvSpPr>
          <p:spPr bwMode="auto">
            <a:xfrm>
              <a:off x="295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6" name="Line 612"/>
            <p:cNvSpPr>
              <a:spLocks noChangeShapeType="1"/>
            </p:cNvSpPr>
            <p:nvPr/>
          </p:nvSpPr>
          <p:spPr bwMode="auto">
            <a:xfrm>
              <a:off x="304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7" name="Line 613"/>
            <p:cNvSpPr>
              <a:spLocks noChangeShapeType="1"/>
            </p:cNvSpPr>
            <p:nvPr/>
          </p:nvSpPr>
          <p:spPr bwMode="auto">
            <a:xfrm>
              <a:off x="261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8" name="Line 614"/>
            <p:cNvSpPr>
              <a:spLocks noChangeShapeType="1"/>
            </p:cNvSpPr>
            <p:nvPr/>
          </p:nvSpPr>
          <p:spPr bwMode="auto">
            <a:xfrm>
              <a:off x="271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9" name="Line 615"/>
            <p:cNvSpPr>
              <a:spLocks noChangeShapeType="1"/>
            </p:cNvSpPr>
            <p:nvPr/>
          </p:nvSpPr>
          <p:spPr bwMode="auto">
            <a:xfrm>
              <a:off x="280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0" name="Line 616"/>
            <p:cNvSpPr>
              <a:spLocks noChangeShapeType="1"/>
            </p:cNvSpPr>
            <p:nvPr/>
          </p:nvSpPr>
          <p:spPr bwMode="auto">
            <a:xfrm>
              <a:off x="290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1" name="Line 617"/>
            <p:cNvSpPr>
              <a:spLocks noChangeShapeType="1"/>
            </p:cNvSpPr>
            <p:nvPr/>
          </p:nvSpPr>
          <p:spPr bwMode="auto">
            <a:xfrm>
              <a:off x="299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2" name="Line 618"/>
            <p:cNvSpPr>
              <a:spLocks noChangeShapeType="1"/>
            </p:cNvSpPr>
            <p:nvPr/>
          </p:nvSpPr>
          <p:spPr bwMode="auto">
            <a:xfrm>
              <a:off x="309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3" name="Line 619"/>
            <p:cNvSpPr>
              <a:spLocks noChangeShapeType="1"/>
            </p:cNvSpPr>
            <p:nvPr/>
          </p:nvSpPr>
          <p:spPr bwMode="auto">
            <a:xfrm>
              <a:off x="314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4" name="Line 620"/>
            <p:cNvSpPr>
              <a:spLocks noChangeShapeType="1"/>
            </p:cNvSpPr>
            <p:nvPr/>
          </p:nvSpPr>
          <p:spPr bwMode="auto">
            <a:xfrm>
              <a:off x="323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5" name="Line 621"/>
            <p:cNvSpPr>
              <a:spLocks noChangeShapeType="1"/>
            </p:cNvSpPr>
            <p:nvPr/>
          </p:nvSpPr>
          <p:spPr bwMode="auto">
            <a:xfrm>
              <a:off x="333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6" name="Line 622"/>
            <p:cNvSpPr>
              <a:spLocks noChangeShapeType="1"/>
            </p:cNvSpPr>
            <p:nvPr/>
          </p:nvSpPr>
          <p:spPr bwMode="auto">
            <a:xfrm>
              <a:off x="342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7" name="Line 623"/>
            <p:cNvSpPr>
              <a:spLocks noChangeShapeType="1"/>
            </p:cNvSpPr>
            <p:nvPr/>
          </p:nvSpPr>
          <p:spPr bwMode="auto">
            <a:xfrm>
              <a:off x="352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8" name="Line 624"/>
            <p:cNvSpPr>
              <a:spLocks noChangeShapeType="1"/>
            </p:cNvSpPr>
            <p:nvPr/>
          </p:nvSpPr>
          <p:spPr bwMode="auto">
            <a:xfrm>
              <a:off x="362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69" name="Line 625"/>
            <p:cNvSpPr>
              <a:spLocks noChangeShapeType="1"/>
            </p:cNvSpPr>
            <p:nvPr/>
          </p:nvSpPr>
          <p:spPr bwMode="auto">
            <a:xfrm>
              <a:off x="318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0" name="Line 626"/>
            <p:cNvSpPr>
              <a:spLocks noChangeShapeType="1"/>
            </p:cNvSpPr>
            <p:nvPr/>
          </p:nvSpPr>
          <p:spPr bwMode="auto">
            <a:xfrm>
              <a:off x="328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1" name="Line 627"/>
            <p:cNvSpPr>
              <a:spLocks noChangeShapeType="1"/>
            </p:cNvSpPr>
            <p:nvPr/>
          </p:nvSpPr>
          <p:spPr bwMode="auto">
            <a:xfrm>
              <a:off x="338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2" name="Line 628"/>
            <p:cNvSpPr>
              <a:spLocks noChangeShapeType="1"/>
            </p:cNvSpPr>
            <p:nvPr/>
          </p:nvSpPr>
          <p:spPr bwMode="auto">
            <a:xfrm>
              <a:off x="347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3" name="Line 629"/>
            <p:cNvSpPr>
              <a:spLocks noChangeShapeType="1"/>
            </p:cNvSpPr>
            <p:nvPr/>
          </p:nvSpPr>
          <p:spPr bwMode="auto">
            <a:xfrm>
              <a:off x="357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4" name="Line 630"/>
            <p:cNvSpPr>
              <a:spLocks noChangeShapeType="1"/>
            </p:cNvSpPr>
            <p:nvPr/>
          </p:nvSpPr>
          <p:spPr bwMode="auto">
            <a:xfrm>
              <a:off x="366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5" name="Line 631"/>
            <p:cNvSpPr>
              <a:spLocks noChangeShapeType="1"/>
            </p:cNvSpPr>
            <p:nvPr/>
          </p:nvSpPr>
          <p:spPr bwMode="auto">
            <a:xfrm>
              <a:off x="371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6" name="Line 632"/>
            <p:cNvSpPr>
              <a:spLocks noChangeShapeType="1"/>
            </p:cNvSpPr>
            <p:nvPr/>
          </p:nvSpPr>
          <p:spPr bwMode="auto">
            <a:xfrm>
              <a:off x="376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7" name="Line 633"/>
            <p:cNvSpPr>
              <a:spLocks noChangeShapeType="1"/>
            </p:cNvSpPr>
            <p:nvPr/>
          </p:nvSpPr>
          <p:spPr bwMode="auto">
            <a:xfrm>
              <a:off x="381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8" name="Line 634"/>
            <p:cNvSpPr>
              <a:spLocks noChangeShapeType="1"/>
            </p:cNvSpPr>
            <p:nvPr/>
          </p:nvSpPr>
          <p:spPr bwMode="auto">
            <a:xfrm>
              <a:off x="390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79" name="Line 635"/>
            <p:cNvSpPr>
              <a:spLocks noChangeShapeType="1"/>
            </p:cNvSpPr>
            <p:nvPr/>
          </p:nvSpPr>
          <p:spPr bwMode="auto">
            <a:xfrm>
              <a:off x="4005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80" name="Line 636"/>
            <p:cNvSpPr>
              <a:spLocks noChangeShapeType="1"/>
            </p:cNvSpPr>
            <p:nvPr/>
          </p:nvSpPr>
          <p:spPr bwMode="auto">
            <a:xfrm>
              <a:off x="410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81" name="Line 639"/>
            <p:cNvSpPr>
              <a:spLocks noChangeShapeType="1"/>
            </p:cNvSpPr>
            <p:nvPr/>
          </p:nvSpPr>
          <p:spPr bwMode="auto">
            <a:xfrm>
              <a:off x="3861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82" name="Line 640"/>
            <p:cNvSpPr>
              <a:spLocks noChangeShapeType="1"/>
            </p:cNvSpPr>
            <p:nvPr/>
          </p:nvSpPr>
          <p:spPr bwMode="auto">
            <a:xfrm>
              <a:off x="3957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83" name="Line 641"/>
            <p:cNvSpPr>
              <a:spLocks noChangeShapeType="1"/>
            </p:cNvSpPr>
            <p:nvPr/>
          </p:nvSpPr>
          <p:spPr bwMode="auto">
            <a:xfrm>
              <a:off x="4053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84" name="Line 642"/>
            <p:cNvSpPr>
              <a:spLocks noChangeShapeType="1"/>
            </p:cNvSpPr>
            <p:nvPr/>
          </p:nvSpPr>
          <p:spPr bwMode="auto">
            <a:xfrm>
              <a:off x="4149" y="33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3" name="Group 661"/>
          <p:cNvGrpSpPr>
            <a:grpSpLocks/>
          </p:cNvGrpSpPr>
          <p:nvPr/>
        </p:nvGrpSpPr>
        <p:grpSpPr bwMode="auto">
          <a:xfrm>
            <a:off x="828873" y="1031354"/>
            <a:ext cx="5857875" cy="666750"/>
            <a:chOff x="432" y="384"/>
            <a:chExt cx="3690" cy="420"/>
          </a:xfrm>
        </p:grpSpPr>
        <p:sp>
          <p:nvSpPr>
            <p:cNvPr id="6155" name="Rectangle 660"/>
            <p:cNvSpPr>
              <a:spLocks noChangeArrowheads="1"/>
            </p:cNvSpPr>
            <p:nvPr/>
          </p:nvSpPr>
          <p:spPr bwMode="auto">
            <a:xfrm>
              <a:off x="522" y="468"/>
              <a:ext cx="3600" cy="3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6" name="Rectangle 659"/>
            <p:cNvSpPr>
              <a:spLocks noChangeArrowheads="1"/>
            </p:cNvSpPr>
            <p:nvPr/>
          </p:nvSpPr>
          <p:spPr bwMode="auto">
            <a:xfrm>
              <a:off x="432" y="384"/>
              <a:ext cx="3600" cy="33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7" name="Text Box 658"/>
            <p:cNvSpPr txBox="1">
              <a:spLocks noChangeArrowheads="1"/>
            </p:cNvSpPr>
            <p:nvPr/>
          </p:nvSpPr>
          <p:spPr bwMode="auto">
            <a:xfrm>
              <a:off x="470" y="384"/>
              <a:ext cx="353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DNA polymerization: DNA polymerase extends a primer by using </a:t>
              </a:r>
            </a:p>
            <a:p>
              <a:r>
                <a:rPr lang="en-US" altLang="ko-KR" sz="1400" dirty="0">
                  <a:solidFill>
                    <a:schemeClr val="bg1"/>
                  </a:solidFill>
                </a:rPr>
                <a:t>                              a complementary strand as a template.</a:t>
              </a:r>
              <a:r>
                <a:rPr lang="en-US" altLang="ko-KR" sz="1400" dirty="0">
                  <a:solidFill>
                    <a:srgbClr val="FFCC00"/>
                  </a:solidFill>
                </a:rPr>
                <a:t> </a:t>
              </a:r>
            </a:p>
          </p:txBody>
        </p:sp>
      </p:grpSp>
      <p:sp>
        <p:nvSpPr>
          <p:cNvPr id="406" name="TextBox 405"/>
          <p:cNvSpPr txBox="1"/>
          <p:nvPr/>
        </p:nvSpPr>
        <p:spPr>
          <a:xfrm>
            <a:off x="106561" y="41920"/>
            <a:ext cx="5716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DNA polymerization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3" action="ppaction://hlinkfile"/>
          </p:cNvPr>
          <p:cNvSpPr txBox="1"/>
          <p:nvPr/>
        </p:nvSpPr>
        <p:spPr>
          <a:xfrm>
            <a:off x="7126835" y="1164704"/>
            <a:ext cx="17155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Unzip first!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_cWcuJM9QIG4/TUBW5dywBlI/AAAAAAAAEJA/EqbTSoMtawk/s1600/DNA_replication%252BStructure%252BImages%252BPictu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80090" cy="57921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-171400"/>
            <a:ext cx="4570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DNA replication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5580112" y="2924944"/>
            <a:ext cx="288871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DNA replication 1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library.thinkquest.org/C004535/media/dna_re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738382" cy="4824536"/>
          </a:xfrm>
          <a:prstGeom prst="rect">
            <a:avLst/>
          </a:prstGeom>
          <a:noFill/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5562136" y="4149080"/>
            <a:ext cx="27542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DNA replication 2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88874"/>
            <a:ext cx="5498076" cy="415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18" name="Picture 2" descr="http://library.thinkquest.org/C0122429/pictures/centraldogm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144124"/>
            <a:ext cx="5743575" cy="1419226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2987824" y="980728"/>
            <a:ext cx="1981633" cy="433636"/>
            <a:chOff x="2987824" y="836712"/>
            <a:chExt cx="1981633" cy="433636"/>
          </a:xfrm>
        </p:grpSpPr>
        <p:cxnSp>
          <p:nvCxnSpPr>
            <p:cNvPr id="7" name="직선 화살표 연결선 6"/>
            <p:cNvCxnSpPr/>
            <p:nvPr/>
          </p:nvCxnSpPr>
          <p:spPr bwMode="auto">
            <a:xfrm rot="10800000">
              <a:off x="3203848" y="1268760"/>
              <a:ext cx="108012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987824" y="836712"/>
              <a:ext cx="198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Reverse-transcription</a:t>
              </a:r>
              <a:endParaRPr lang="ko-KR" altLang="en-US" sz="1400" dirty="0"/>
            </a:p>
          </p:txBody>
        </p:sp>
      </p:grpSp>
      <p:sp>
        <p:nvSpPr>
          <p:cNvPr id="10" name="TextBox 9">
            <a:hlinkClick r:id="rId4" action="ppaction://hlinkfile"/>
          </p:cNvPr>
          <p:cNvSpPr txBox="1"/>
          <p:nvPr/>
        </p:nvSpPr>
        <p:spPr>
          <a:xfrm>
            <a:off x="2317249" y="77723"/>
            <a:ext cx="441499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Central Dogma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69" y="980728"/>
            <a:ext cx="79618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-66293"/>
            <a:ext cx="841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Transcription and Translation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6237312"/>
            <a:ext cx="32063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hlinkClick r:id="rId3"/>
              </a:rPr>
              <a:t>Translation animation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38" y="6237312"/>
            <a:ext cx="34964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hlinkClick r:id="rId4"/>
              </a:rPr>
              <a:t>Transcription animation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869160"/>
            <a:ext cx="106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P-site</a:t>
            </a:r>
          </a:p>
          <a:p>
            <a:r>
              <a:rPr lang="en-US" altLang="ko-KR" dirty="0" smtClean="0"/>
              <a:t>A-site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2857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38290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-66293"/>
            <a:ext cx="3010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Ribosome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hlinkClick r:id="rId4"/>
          </p:cNvPr>
          <p:cNvSpPr txBox="1"/>
          <p:nvPr/>
        </p:nvSpPr>
        <p:spPr>
          <a:xfrm>
            <a:off x="1547664" y="5157192"/>
            <a:ext cx="694132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 prokaryotes,</a:t>
            </a:r>
          </a:p>
          <a:p>
            <a:r>
              <a:rPr lang="en-US" altLang="ko-KR" dirty="0" smtClean="0"/>
              <a:t>Large subunit = 23S </a:t>
            </a:r>
            <a:r>
              <a:rPr lang="en-US" altLang="ko-KR" dirty="0" err="1" smtClean="0"/>
              <a:t>rRNA</a:t>
            </a:r>
            <a:r>
              <a:rPr lang="en-US" altLang="ko-KR" dirty="0" smtClean="0"/>
              <a:t> + 5S </a:t>
            </a:r>
            <a:r>
              <a:rPr lang="en-US" altLang="ko-KR" dirty="0" err="1" smtClean="0"/>
              <a:t>rRNA</a:t>
            </a:r>
            <a:r>
              <a:rPr lang="en-US" altLang="ko-KR" dirty="0" smtClean="0"/>
              <a:t> + proteins</a:t>
            </a:r>
          </a:p>
          <a:p>
            <a:r>
              <a:rPr lang="en-US" altLang="ko-KR" dirty="0" smtClean="0"/>
              <a:t>Small subunit = 16S </a:t>
            </a:r>
            <a:r>
              <a:rPr lang="en-US" altLang="ko-KR" dirty="0" err="1" smtClean="0"/>
              <a:t>rRNA</a:t>
            </a:r>
            <a:r>
              <a:rPr lang="en-US" altLang="ko-KR" dirty="0" smtClean="0"/>
              <a:t> + proteins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40352" y="260648"/>
            <a:ext cx="105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mRNA</a:t>
            </a:r>
          </a:p>
          <a:p>
            <a:r>
              <a:rPr lang="en-US" altLang="ko-KR" dirty="0" err="1" smtClean="0"/>
              <a:t>rRNA</a:t>
            </a:r>
            <a:endParaRPr lang="en-US" altLang="ko-KR" dirty="0" smtClean="0"/>
          </a:p>
          <a:p>
            <a:r>
              <a:rPr lang="en-US" altLang="ko-KR" dirty="0" err="1" smtClean="0"/>
              <a:t>tRNA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5238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-66293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err="1" smtClean="0">
                <a:solidFill>
                  <a:srgbClr val="FF0000"/>
                </a:solidFill>
              </a:rPr>
              <a:t>Codon</a:t>
            </a:r>
            <a:r>
              <a:rPr lang="en-US" altLang="ko-KR" sz="4800" dirty="0" smtClean="0">
                <a:solidFill>
                  <a:srgbClr val="FF0000"/>
                </a:solidFill>
              </a:rPr>
              <a:t> table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165304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Q: </a:t>
            </a:r>
            <a:r>
              <a:rPr lang="ko-KR" altLang="en-US" dirty="0" smtClean="0"/>
              <a:t>왜 </a:t>
            </a:r>
            <a:r>
              <a:rPr lang="en-US" altLang="ko-KR" dirty="0" err="1" smtClean="0"/>
              <a:t>codon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triple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codon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일까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594589" cy="454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0619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 smtClean="0"/>
              <a:t>Genetic code</a:t>
            </a:r>
          </a:p>
          <a:p>
            <a:r>
              <a:rPr lang="en-US" altLang="ko-KR" sz="1800" b="1" dirty="0" err="1" smtClean="0"/>
              <a:t>Codon</a:t>
            </a:r>
            <a:r>
              <a:rPr lang="en-US" altLang="ko-KR" sz="1800" dirty="0" smtClean="0"/>
              <a:t>: triple base pairs defining each amino acid.</a:t>
            </a:r>
          </a:p>
          <a:p>
            <a:r>
              <a:rPr lang="en-US" altLang="ko-KR" sz="1800" dirty="0" smtClean="0"/>
              <a:t>Why genetic code is triple?</a:t>
            </a:r>
          </a:p>
          <a:p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en-US" altLang="ko-KR" sz="1800" dirty="0" smtClean="0">
                <a:sym typeface="Wingdings" pitchFamily="2" charset="2"/>
              </a:rPr>
              <a:t> double code represents 4</a:t>
            </a:r>
            <a:r>
              <a:rPr lang="en-US" altLang="ko-KR" sz="1800" baseline="30000" dirty="0" smtClean="0">
                <a:sym typeface="Wingdings" pitchFamily="2" charset="2"/>
              </a:rPr>
              <a:t>2</a:t>
            </a:r>
            <a:r>
              <a:rPr lang="en-US" altLang="ko-KR" sz="1800" dirty="0" smtClean="0">
                <a:sym typeface="Wingdings" pitchFamily="2" charset="2"/>
              </a:rPr>
              <a:t> = 16 different information</a:t>
            </a:r>
          </a:p>
          <a:p>
            <a:r>
              <a:rPr lang="en-US" altLang="ko-KR" sz="1800" dirty="0">
                <a:sym typeface="Wingdings" pitchFamily="2" charset="2"/>
              </a:rPr>
              <a:t> </a:t>
            </a:r>
            <a:r>
              <a:rPr lang="en-US" altLang="ko-KR" sz="1800" dirty="0" smtClean="0">
                <a:sym typeface="Wingdings" pitchFamily="2" charset="2"/>
              </a:rPr>
              <a:t>  triple code: 4</a:t>
            </a:r>
            <a:r>
              <a:rPr lang="en-US" altLang="ko-KR" sz="1800" baseline="30000" dirty="0" smtClean="0">
                <a:sym typeface="Wingdings" pitchFamily="2" charset="2"/>
              </a:rPr>
              <a:t>3 </a:t>
            </a:r>
            <a:r>
              <a:rPr lang="en-US" altLang="ko-KR" sz="1800" dirty="0" smtClean="0">
                <a:sym typeface="Wingdings" pitchFamily="2" charset="2"/>
              </a:rPr>
              <a:t>= 64  (two much to represent 20 amino acids)</a:t>
            </a:r>
          </a:p>
          <a:p>
            <a:r>
              <a:rPr lang="en-US" altLang="ko-KR" sz="1800" dirty="0" smtClean="0">
                <a:sym typeface="Wingdings" pitchFamily="2" charset="2"/>
              </a:rPr>
              <a:t> </a:t>
            </a:r>
            <a:endParaRPr lang="en-US" altLang="ko-KR" sz="1800" baseline="30000" dirty="0" smtClean="0"/>
          </a:p>
          <a:p>
            <a:r>
              <a:rPr lang="en-US" altLang="ko-KR" sz="1800" b="1" dirty="0" smtClean="0"/>
              <a:t>Degenerate site </a:t>
            </a:r>
          </a:p>
          <a:p>
            <a:r>
              <a:rPr lang="en-US" altLang="ko-KR" sz="1800" dirty="0"/>
              <a:t> </a:t>
            </a:r>
            <a:r>
              <a:rPr lang="en-US" altLang="ko-KR" sz="1800" dirty="0" smtClean="0"/>
              <a:t> - twofold degenerate site</a:t>
            </a:r>
          </a:p>
          <a:p>
            <a:r>
              <a:rPr lang="en-US" altLang="ko-KR" sz="1800" dirty="0"/>
              <a:t> </a:t>
            </a:r>
            <a:r>
              <a:rPr lang="en-US" altLang="ko-KR" sz="1800" dirty="0" smtClean="0"/>
              <a:t> - fourfold degenerate site</a:t>
            </a:r>
          </a:p>
          <a:p>
            <a:endParaRPr lang="en-US" altLang="ko-KR" sz="1800" dirty="0"/>
          </a:p>
          <a:p>
            <a:r>
              <a:rPr lang="en-US" altLang="ko-KR" sz="1800" b="1" dirty="0" smtClean="0"/>
              <a:t>Synonymous </a:t>
            </a:r>
            <a:r>
              <a:rPr lang="en-US" altLang="ko-KR" sz="1800" b="1" dirty="0" err="1" smtClean="0"/>
              <a:t>codon</a:t>
            </a:r>
            <a:endParaRPr lang="en-US" altLang="ko-KR" sz="1800" b="1" dirty="0" smtClean="0"/>
          </a:p>
          <a:p>
            <a:r>
              <a:rPr lang="en-US" altLang="ko-KR" sz="1800" b="1" dirty="0" err="1" smtClean="0"/>
              <a:t>Nonsynonymous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codon</a:t>
            </a:r>
            <a:endParaRPr lang="en-US" altLang="ko-KR" sz="1800" b="1" dirty="0" smtClean="0"/>
          </a:p>
          <a:p>
            <a:r>
              <a:rPr lang="en-US" altLang="ko-KR" sz="1800" b="1" dirty="0" smtClean="0"/>
              <a:t>Initiation </a:t>
            </a:r>
            <a:r>
              <a:rPr lang="en-US" altLang="ko-KR" sz="1800" b="1" dirty="0" err="1" smtClean="0"/>
              <a:t>codon</a:t>
            </a:r>
            <a:r>
              <a:rPr lang="en-US" altLang="ko-KR" sz="1800" dirty="0" smtClean="0"/>
              <a:t>: AUG</a:t>
            </a:r>
          </a:p>
          <a:p>
            <a:r>
              <a:rPr lang="en-US" altLang="ko-KR" sz="1800" b="1" dirty="0" smtClean="0"/>
              <a:t>Stop </a:t>
            </a:r>
            <a:r>
              <a:rPr lang="en-US" altLang="ko-KR" sz="1800" b="1" dirty="0" err="1" smtClean="0"/>
              <a:t>codon</a:t>
            </a:r>
            <a:r>
              <a:rPr lang="en-US" altLang="ko-KR" sz="1800" dirty="0" smtClean="0"/>
              <a:t>: UAA UAG UGA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4" name="직사각형 3"/>
          <p:cNvSpPr/>
          <p:nvPr/>
        </p:nvSpPr>
        <p:spPr>
          <a:xfrm>
            <a:off x="3347864" y="5180560"/>
            <a:ext cx="43204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6"/>
          <p:cNvGrpSpPr/>
          <p:nvPr/>
        </p:nvGrpSpPr>
        <p:grpSpPr>
          <a:xfrm>
            <a:off x="6207795" y="3157206"/>
            <a:ext cx="1843957" cy="412844"/>
            <a:chOff x="6207795" y="3157206"/>
            <a:chExt cx="1843957" cy="412844"/>
          </a:xfrm>
        </p:grpSpPr>
        <p:sp>
          <p:nvSpPr>
            <p:cNvPr id="5" name="직사각형 4"/>
            <p:cNvSpPr/>
            <p:nvPr/>
          </p:nvSpPr>
          <p:spPr>
            <a:xfrm>
              <a:off x="6207795" y="3166933"/>
              <a:ext cx="432048" cy="40311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619704" y="3157206"/>
              <a:ext cx="43204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855" y="109439"/>
            <a:ext cx="75568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solidFill>
                  <a:srgbClr val="FF0000"/>
                </a:solidFill>
              </a:rPr>
              <a:t>BIOINFORMATICS ?</a:t>
            </a:r>
          </a:p>
          <a:p>
            <a:endParaRPr lang="en-US" altLang="ko-KR" sz="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dirty="0" smtClean="0"/>
              <a:t>BT(Bio Technology) + IT(Information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Technology)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 bwMode="auto">
          <a:xfrm>
            <a:off x="3129111" y="2708920"/>
            <a:ext cx="2808312" cy="2808312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4928" y="3958443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Bioinformatics</a:t>
            </a:r>
            <a:endParaRPr lang="ko-KR" altLang="en-US" sz="1800" dirty="0"/>
          </a:p>
        </p:txBody>
      </p:sp>
      <p:sp>
        <p:nvSpPr>
          <p:cNvPr id="5" name="타원 4"/>
          <p:cNvSpPr/>
          <p:nvPr/>
        </p:nvSpPr>
        <p:spPr bwMode="auto">
          <a:xfrm>
            <a:off x="3882533" y="1484784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3882533" y="4847965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 rot="16200000">
            <a:off x="5846702" y="3166374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 rot="16200000">
            <a:off x="1770820" y="3166374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8660" y="200184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Evolution</a:t>
            </a:r>
            <a:endParaRPr lang="ko-KR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005232" y="5535618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dirty="0" smtClean="0"/>
              <a:t>Molecular</a:t>
            </a:r>
          </a:p>
          <a:p>
            <a:pPr algn="ctr"/>
            <a:r>
              <a:rPr lang="en-US" altLang="ko-KR" sz="1800" dirty="0" smtClean="0"/>
              <a:t>Biology</a:t>
            </a:r>
            <a:endParaRPr lang="ko-KR" alt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3713" y="3958443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 smtClean="0"/>
              <a:t>Phylogenetics</a:t>
            </a:r>
            <a:endParaRPr lang="ko-KR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9670" y="395844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Genetics</a:t>
            </a:r>
            <a:endParaRPr lang="ko-KR" altLang="en-US" sz="1800" dirty="0"/>
          </a:p>
        </p:txBody>
      </p:sp>
      <p:sp>
        <p:nvSpPr>
          <p:cNvPr id="13" name="타원 12"/>
          <p:cNvSpPr/>
          <p:nvPr/>
        </p:nvSpPr>
        <p:spPr bwMode="auto">
          <a:xfrm rot="2455800">
            <a:off x="5313001" y="1762218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 rot="18508878">
            <a:off x="5359580" y="4548299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 rot="2455800">
            <a:off x="2464172" y="4500675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136" y="2499378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 smtClean="0"/>
              <a:t>Transcriptomics</a:t>
            </a:r>
            <a:endParaRPr lang="ko-KR" alt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09241" y="535095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Proteomics</a:t>
            </a:r>
            <a:endParaRPr lang="ko-KR" alt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04233" y="5212452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System</a:t>
            </a:r>
          </a:p>
          <a:p>
            <a:r>
              <a:rPr lang="en-US" altLang="ko-KR" sz="1800" dirty="0" smtClean="0"/>
              <a:t>Biology</a:t>
            </a:r>
            <a:endParaRPr lang="ko-KR" altLang="en-US" sz="1800" dirty="0"/>
          </a:p>
        </p:txBody>
      </p:sp>
      <p:sp>
        <p:nvSpPr>
          <p:cNvPr id="19" name="타원 18"/>
          <p:cNvSpPr/>
          <p:nvPr/>
        </p:nvSpPr>
        <p:spPr bwMode="auto">
          <a:xfrm rot="18508875">
            <a:off x="2406829" y="1862249"/>
            <a:ext cx="1368152" cy="1893403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5906" y="2350621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Developmental</a:t>
            </a:r>
          </a:p>
          <a:p>
            <a:r>
              <a:rPr lang="en-US" altLang="ko-KR" sz="1800" dirty="0" smtClean="0"/>
              <a:t>Biology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574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105411" cy="486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04775"/>
            <a:ext cx="74009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http://biotech.matcmadison.edu/resources/proteins/labManual/images/amino_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5498" y="214290"/>
            <a:ext cx="5214974" cy="6402014"/>
          </a:xfrm>
          <a:prstGeom prst="rect">
            <a:avLst/>
          </a:prstGeom>
          <a:noFill/>
        </p:spPr>
      </p:pic>
      <p:grpSp>
        <p:nvGrpSpPr>
          <p:cNvPr id="3" name="그룹 2"/>
          <p:cNvGrpSpPr/>
          <p:nvPr/>
        </p:nvGrpSpPr>
        <p:grpSpPr>
          <a:xfrm>
            <a:off x="251520" y="3661573"/>
            <a:ext cx="3096344" cy="2893388"/>
            <a:chOff x="251520" y="3661573"/>
            <a:chExt cx="3096344" cy="2893388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3661573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In </a:t>
              </a:r>
              <a:r>
                <a:rPr lang="en-US" altLang="ko-KR" sz="1200" dirty="0">
                  <a:hlinkClick r:id="rId3" action="ppaction://hlinkfile" tooltip="Chemistry"/>
                </a:rPr>
                <a:t>chemistry</a:t>
              </a:r>
              <a:r>
                <a:rPr lang="en-US" altLang="ko-KR" sz="1200" dirty="0"/>
                <a:t>, </a:t>
              </a:r>
              <a:r>
                <a:rPr lang="en-US" altLang="ko-KR" sz="1200" b="1" dirty="0"/>
                <a:t>polarity</a:t>
              </a:r>
              <a:r>
                <a:rPr lang="en-US" altLang="ko-KR" sz="1200" dirty="0"/>
                <a:t> refers to a separation of </a:t>
              </a:r>
              <a:r>
                <a:rPr lang="en-US" altLang="ko-KR" sz="1200" dirty="0">
                  <a:hlinkClick r:id="rId4" action="ppaction://hlinkfile" tooltip="Electric charge"/>
                </a:rPr>
                <a:t>electric charge</a:t>
              </a:r>
              <a:r>
                <a:rPr lang="en-US" altLang="ko-KR" sz="1200" dirty="0"/>
                <a:t> leading to a molecule or its </a:t>
              </a:r>
              <a:r>
                <a:rPr lang="en-US" altLang="ko-KR" sz="1200" dirty="0">
                  <a:hlinkClick r:id="rId5" action="ppaction://hlinkfile" tooltip="Chemical group"/>
                </a:rPr>
                <a:t>chemical groups</a:t>
              </a:r>
              <a:r>
                <a:rPr lang="en-US" altLang="ko-KR" sz="1200" dirty="0"/>
                <a:t> having an electric </a:t>
              </a:r>
              <a:r>
                <a:rPr lang="en-US" altLang="ko-KR" sz="1200" dirty="0">
                  <a:hlinkClick r:id="rId6" action="ppaction://hlinkfile" tooltip="Electric dipole moment"/>
                </a:rPr>
                <a:t>dipole</a:t>
              </a:r>
              <a:r>
                <a:rPr lang="en-US" altLang="ko-KR" sz="1200" dirty="0"/>
                <a:t> or </a:t>
              </a:r>
              <a:r>
                <a:rPr lang="en-US" altLang="ko-KR" sz="1200" dirty="0" err="1">
                  <a:hlinkClick r:id="rId7" action="ppaction://hlinkfile" tooltip="Multipole moments"/>
                </a:rPr>
                <a:t>multipole</a:t>
              </a:r>
              <a:r>
                <a:rPr lang="en-US" altLang="ko-KR" sz="1200" dirty="0"/>
                <a:t> moment.</a:t>
              </a:r>
              <a:endParaRPr lang="ko-KR" altLang="en-US" sz="1200" dirty="0"/>
            </a:p>
          </p:txBody>
        </p:sp>
        <p:pic>
          <p:nvPicPr>
            <p:cNvPr id="5" name="Picture 2" descr="http://upload.wikimedia.org/wikipedia/commons/thumb/1/15/Water-elpot-transparent-3D-balls.png/250px-Water-elpot-transparent-3D-balls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653136"/>
              <a:ext cx="1800199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96642" y="609329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H</a:t>
              </a:r>
              <a:r>
                <a:rPr lang="en-US" altLang="ko-KR" sz="1050" dirty="0" smtClean="0"/>
                <a:t>2</a:t>
              </a:r>
              <a:r>
                <a:rPr lang="en-US" altLang="ko-KR" dirty="0" smtClean="0"/>
                <a:t>O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686" y="20590"/>
            <a:ext cx="4916810" cy="670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39" y="4365104"/>
            <a:ext cx="39917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Protein structure animation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578" y="179497"/>
            <a:ext cx="2666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Protein </a:t>
            </a:r>
          </a:p>
          <a:p>
            <a:r>
              <a:rPr lang="en-US" altLang="ko-KR" sz="4800" dirty="0" smtClean="0">
                <a:solidFill>
                  <a:srgbClr val="FF0000"/>
                </a:solidFill>
              </a:rPr>
              <a:t>structure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hlinkClick r:id="rId4"/>
          </p:cNvPr>
          <p:cNvSpPr txBox="1"/>
          <p:nvPr/>
        </p:nvSpPr>
        <p:spPr>
          <a:xfrm>
            <a:off x="251520" y="5596830"/>
            <a:ext cx="41969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Fold it-protein folding game</a:t>
            </a:r>
            <a:endParaRPr lang="ko-KR" altLang="en-US" dirty="0"/>
          </a:p>
        </p:txBody>
      </p:sp>
      <p:sp>
        <p:nvSpPr>
          <p:cNvPr id="7" name="TextBox 6">
            <a:hlinkClick r:id="rId5"/>
          </p:cNvPr>
          <p:cNvSpPr txBox="1"/>
          <p:nvPr/>
        </p:nvSpPr>
        <p:spPr>
          <a:xfrm>
            <a:off x="236601" y="6230936"/>
            <a:ext cx="38186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Nate news about “Fold it”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758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948690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Introns</a:t>
            </a:r>
            <a:r>
              <a:rPr lang="en-US" altLang="ko-KR" sz="1800" dirty="0" smtClean="0"/>
              <a:t>:</a:t>
            </a:r>
            <a:r>
              <a:rPr lang="en-US" altLang="ko-KR" sz="1800" b="1" dirty="0" smtClean="0"/>
              <a:t> </a:t>
            </a:r>
            <a:r>
              <a:rPr lang="en-US" altLang="ko-KR" sz="1800" dirty="0" smtClean="0"/>
              <a:t>sequences which are discarded during protein synthesis</a:t>
            </a:r>
          </a:p>
          <a:p>
            <a:pPr marL="174625" indent="-174625"/>
            <a:r>
              <a:rPr lang="en-US" altLang="ko-KR" sz="1800" dirty="0" smtClean="0"/>
              <a:t>  - nearly always have “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GT-----AG</a:t>
            </a:r>
            <a:r>
              <a:rPr lang="en-US" altLang="ko-KR" sz="1800" dirty="0" smtClean="0"/>
              <a:t>” structure</a:t>
            </a:r>
          </a:p>
          <a:p>
            <a:pPr marL="174625" indent="-174625"/>
            <a:endParaRPr lang="en-US" altLang="ko-KR" sz="18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altLang="ko-KR" sz="1800" b="1" dirty="0" err="1" smtClean="0"/>
              <a:t>Exons</a:t>
            </a:r>
            <a:r>
              <a:rPr lang="en-US" altLang="ko-KR" sz="1800" dirty="0" smtClean="0"/>
              <a:t>: encode the finished protein </a:t>
            </a:r>
          </a:p>
          <a:p>
            <a:pPr marL="174625" indent="-174625">
              <a:buFont typeface="Arial" pitchFamily="34" charset="0"/>
              <a:buChar char="•"/>
            </a:pPr>
            <a:endParaRPr lang="en-US" altLang="ko-KR" sz="18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altLang="ko-KR" sz="1800" dirty="0" smtClean="0"/>
              <a:t>Number, size, and organization of </a:t>
            </a:r>
            <a:r>
              <a:rPr lang="en-US" altLang="ko-KR" sz="1800" dirty="0" err="1" smtClean="0"/>
              <a:t>introns</a:t>
            </a:r>
            <a:r>
              <a:rPr lang="en-US" altLang="ko-KR" sz="1800" dirty="0" smtClean="0"/>
              <a:t> varies greatly from gene to gene</a:t>
            </a:r>
          </a:p>
          <a:p>
            <a:pPr marL="174625" indent="-174625"/>
            <a:r>
              <a:rPr lang="en-US" altLang="ko-KR" sz="1800" dirty="0" smtClean="0"/>
              <a:t> - </a:t>
            </a:r>
            <a:r>
              <a:rPr lang="en-US" altLang="ko-KR" sz="1800" dirty="0" err="1" smtClean="0"/>
              <a:t>histon</a:t>
            </a:r>
            <a:r>
              <a:rPr lang="en-US" altLang="ko-KR" sz="1800" dirty="0" smtClean="0"/>
              <a:t>: no </a:t>
            </a:r>
            <a:r>
              <a:rPr lang="en-US" altLang="ko-KR" sz="1800" dirty="0" err="1" smtClean="0"/>
              <a:t>intron</a:t>
            </a:r>
            <a:r>
              <a:rPr lang="en-US" altLang="ko-KR" sz="1800" dirty="0" smtClean="0"/>
              <a:t> </a:t>
            </a:r>
          </a:p>
          <a:p>
            <a:pPr marL="174625" indent="-174625"/>
            <a:r>
              <a:rPr lang="en-US" altLang="ko-KR" sz="1800" dirty="0" smtClean="0"/>
              <a:t>   virus SV40: 31bp</a:t>
            </a:r>
          </a:p>
          <a:p>
            <a:pPr marL="174625" indent="-174625"/>
            <a:r>
              <a:rPr lang="en-US" altLang="ko-KR" sz="1800" dirty="0" smtClean="0"/>
              <a:t>   human </a:t>
            </a:r>
            <a:r>
              <a:rPr lang="en-US" altLang="ko-KR" sz="1800" dirty="0" err="1" smtClean="0"/>
              <a:t>dystrophin</a:t>
            </a:r>
            <a:r>
              <a:rPr lang="en-US" altLang="ko-KR" sz="1800" dirty="0" smtClean="0"/>
              <a:t> gene: 210,000bp</a:t>
            </a:r>
          </a:p>
          <a:p>
            <a:pPr marL="174625" indent="-174625"/>
            <a:r>
              <a:rPr lang="en-US" altLang="ko-KR" sz="18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6237312"/>
            <a:ext cx="27815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Splicing animation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715"/>
            <a:ext cx="242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Splicing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2" name="타원 1">
            <a:hlinkClick r:id="rId4"/>
          </p:cNvPr>
          <p:cNvSpPr/>
          <p:nvPr/>
        </p:nvSpPr>
        <p:spPr bwMode="auto">
          <a:xfrm>
            <a:off x="539552" y="6237312"/>
            <a:ext cx="216024" cy="2308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타원 8">
            <a:hlinkClick r:id="rId5" action="ppaction://hlinkfile"/>
          </p:cNvPr>
          <p:cNvSpPr/>
          <p:nvPr/>
        </p:nvSpPr>
        <p:spPr bwMode="auto">
          <a:xfrm>
            <a:off x="996752" y="6237312"/>
            <a:ext cx="216024" cy="2308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752528" cy="31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87624" y="2060848"/>
            <a:ext cx="903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800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800" b="1" dirty="0" smtClean="0"/>
              <a:t> Alternative splicing</a:t>
            </a:r>
            <a:r>
              <a:rPr lang="en-US" altLang="ko-KR" sz="1800" dirty="0" smtClean="0"/>
              <a:t>: gives diversity in functional proteins.</a:t>
            </a:r>
          </a:p>
          <a:p>
            <a:pPr>
              <a:buFont typeface="Arial" pitchFamily="34" charset="0"/>
              <a:buChar char="•"/>
            </a:pPr>
            <a:endParaRPr lang="ko-KR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715"/>
            <a:ext cx="5501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Alternative splicing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66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Kim et al., 2005. Sequence and expression studies of A-, B-, and E-CLASS MADS-box homologues in </a:t>
            </a:r>
            <a:r>
              <a:rPr lang="en-US" altLang="ko-KR" sz="1200" i="1" dirty="0" err="1" smtClean="0"/>
              <a:t>Eupomatia</a:t>
            </a:r>
            <a:r>
              <a:rPr lang="en-US" altLang="ko-KR" sz="1200" dirty="0" smtClean="0"/>
              <a:t> (</a:t>
            </a:r>
            <a:r>
              <a:rPr lang="en-US" altLang="ko-KR" sz="1200" dirty="0" err="1" smtClean="0"/>
              <a:t>Eupomatiaceae</a:t>
            </a:r>
            <a:r>
              <a:rPr lang="en-US" altLang="ko-KR" sz="1200" dirty="0" smtClean="0"/>
              <a:t>): support for the </a:t>
            </a:r>
            <a:r>
              <a:rPr lang="en-US" altLang="ko-KR" sz="1200" dirty="0" err="1" smtClean="0"/>
              <a:t>bracteate</a:t>
            </a:r>
            <a:r>
              <a:rPr lang="en-US" altLang="ko-KR" sz="1200" dirty="0" smtClean="0"/>
              <a:t> origin of the </a:t>
            </a:r>
            <a:r>
              <a:rPr lang="en-US" altLang="ko-KR" sz="1200" dirty="0" err="1" smtClean="0"/>
              <a:t>calyptra</a:t>
            </a:r>
            <a:r>
              <a:rPr lang="en-US" altLang="ko-KR" sz="1200" dirty="0" smtClean="0"/>
              <a:t>. </a:t>
            </a:r>
            <a:r>
              <a:rPr lang="en-US" altLang="ko-KR" sz="1200" i="1" dirty="0" smtClean="0"/>
              <a:t>International Journal of Plant Sciences</a:t>
            </a:r>
            <a:r>
              <a:rPr lang="en-US" altLang="ko-KR" sz="1200" dirty="0" smtClean="0"/>
              <a:t> 166: 185-198.</a:t>
            </a:r>
            <a:endParaRPr lang="ko-KR" alt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009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50" y="6430888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웹사이트의 저널</a:t>
            </a:r>
            <a:r>
              <a:rPr lang="en-US" altLang="ko-KR" dirty="0" smtClean="0"/>
              <a:t>1 </a:t>
            </a:r>
            <a:r>
              <a:rPr lang="ko-KR" altLang="en-US" dirty="0" smtClean="0"/>
              <a:t>확인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715"/>
            <a:ext cx="526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mRNA Processing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2771800" y="2132856"/>
            <a:ext cx="324036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3200" dirty="0" smtClean="0"/>
              <a:t> 5’ capping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3200" dirty="0" smtClean="0"/>
              <a:t> Splicing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3200" dirty="0" smtClean="0"/>
              <a:t> 3’ tailing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918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 2-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785" y="381000"/>
            <a:ext cx="5300663" cy="609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642918"/>
            <a:ext cx="27318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Structure</a:t>
            </a:r>
          </a:p>
          <a:p>
            <a:r>
              <a:rPr lang="en-US" altLang="ko-KR" sz="4800" dirty="0">
                <a:solidFill>
                  <a:srgbClr val="FF0000"/>
                </a:solidFill>
              </a:rPr>
              <a:t>o</a:t>
            </a:r>
            <a:r>
              <a:rPr lang="en-US" altLang="ko-KR" sz="4800" dirty="0" smtClean="0">
                <a:solidFill>
                  <a:srgbClr val="FF0000"/>
                </a:solidFill>
              </a:rPr>
              <a:t>f</a:t>
            </a:r>
          </a:p>
          <a:p>
            <a:r>
              <a:rPr lang="en-US" altLang="ko-KR" sz="4800" dirty="0" smtClean="0">
                <a:solidFill>
                  <a:srgbClr val="FF0000"/>
                </a:solidFill>
              </a:rPr>
              <a:t>DNA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4782"/>
            <a:ext cx="50101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188640"/>
            <a:ext cx="3509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Nucleotides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tudent.ccbcmd.edu/~gkaiser/biotutorials/dna/images/ribonucleot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762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udent.ccbcmd.edu/~gkaiser/biotutorials/dna/images/deoxynucleot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762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6" name="Picture 14" descr="figure 2-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6213"/>
            <a:ext cx="8428037" cy="6097587"/>
          </a:xfrm>
          <a:prstGeom prst="rect">
            <a:avLst/>
          </a:prstGeom>
          <a:noFill/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457200" y="4176713"/>
            <a:ext cx="200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Phosphate (P)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754063" y="1587500"/>
            <a:ext cx="1411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ea typeface="굴림" pitchFamily="50" charset="-127"/>
              </a:rPr>
              <a:t>Sugar (S)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071813" y="1135063"/>
            <a:ext cx="563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>
                <a:ea typeface="굴림" pitchFamily="50" charset="-127"/>
              </a:rPr>
              <a:t>Nitrogenous bases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3571875" y="3630613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Adenine (A)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6465888" y="3594100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Thymine (T)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3559175" y="5594350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Guanine (G)</a:t>
            </a: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6513513" y="5594350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Cytosine (C)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5475288" y="2482850"/>
            <a:ext cx="11795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600">
                <a:ea typeface="굴림" pitchFamily="50" charset="-127"/>
              </a:rPr>
              <a:t>A always pairs with T (see part b)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5476875" y="4221163"/>
            <a:ext cx="1179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600">
                <a:ea typeface="굴림" pitchFamily="50" charset="-127"/>
              </a:rPr>
              <a:t>G always pairs with C (see part b)</a:t>
            </a: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573088" y="3678238"/>
            <a:ext cx="174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pitchFamily="50" charset="-127"/>
              </a:rPr>
              <a:t>Deoxyribose</a:t>
            </a: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074988" y="1690688"/>
            <a:ext cx="277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>
                <a:ea typeface="굴림" pitchFamily="50" charset="-127"/>
              </a:rPr>
              <a:t>Purines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5938838" y="1697038"/>
            <a:ext cx="277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>
                <a:ea typeface="굴림" pitchFamily="50" charset="-127"/>
              </a:rPr>
              <a:t>Pyrimidines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0" y="2365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Each nucleotide is composed of a phosphate, a sugar, and a nitrogenous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240442" cy="3483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3834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Double-helix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hnamii.com.ne.kr/6thbio2/012/pic1/heli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348880"/>
            <a:ext cx="5034665" cy="3528392"/>
          </a:xfrm>
          <a:prstGeom prst="rect">
            <a:avLst/>
          </a:prstGeom>
          <a:noFill/>
        </p:spPr>
      </p:pic>
      <p:pic>
        <p:nvPicPr>
          <p:cNvPr id="33796" name="Picture 4" descr="http://t3.gstatic.com/images?q=tbn:ANd9GcQLwwr1j2C39CO5rS3wwEmBIUXehypgiiSXJ6T9mUKihDNJGt2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2726603" cy="2016224"/>
          </a:xfrm>
          <a:prstGeom prst="rect">
            <a:avLst/>
          </a:prstGeom>
          <a:noFill/>
        </p:spPr>
      </p:pic>
      <p:pic>
        <p:nvPicPr>
          <p:cNvPr id="33798" name="Picture 6" descr="http://t0.gstatic.com/images?q=tbn:ANd9GcQR6Azk2k5JVFkP-8TfRVGc0v-RqFgEOfqOnyauuEEgMWtkhUsD"/>
          <p:cNvPicPr>
            <a:picLocks noChangeAspect="1" noChangeArrowheads="1"/>
          </p:cNvPicPr>
          <p:nvPr/>
        </p:nvPicPr>
        <p:blipFill>
          <a:blip r:embed="rId6" cstate="print"/>
          <a:srcRect r="51589"/>
          <a:stretch>
            <a:fillRect/>
          </a:stretch>
        </p:blipFill>
        <p:spPr bwMode="auto">
          <a:xfrm>
            <a:off x="7668344" y="188640"/>
            <a:ext cx="1080120" cy="2701420"/>
          </a:xfrm>
          <a:prstGeom prst="rect">
            <a:avLst/>
          </a:prstGeom>
          <a:noFill/>
        </p:spPr>
      </p:pic>
      <p:sp>
        <p:nvSpPr>
          <p:cNvPr id="2" name="TextBox 1">
            <a:hlinkClick r:id="rId7" action="ppaction://hlinkfile"/>
          </p:cNvPr>
          <p:cNvSpPr txBox="1"/>
          <p:nvPr/>
        </p:nvSpPr>
        <p:spPr>
          <a:xfrm>
            <a:off x="4860032" y="6237312"/>
            <a:ext cx="3738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02" name="Picture 14" descr="figure 2-13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8" y="379413"/>
            <a:ext cx="8377237" cy="6097587"/>
          </a:xfrm>
          <a:prstGeom prst="rect">
            <a:avLst/>
          </a:prstGeom>
          <a:noFill/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 rot="5400000">
            <a:off x="7272338" y="2963863"/>
            <a:ext cx="301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ea typeface="굴림" pitchFamily="50" charset="-127"/>
              </a:rPr>
              <a:t>Sugar-phosphate “handrail”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 rot="5400000" flipH="1" flipV="1">
            <a:off x="1754188" y="2897188"/>
            <a:ext cx="301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ea typeface="굴림" pitchFamily="50" charset="-127"/>
              </a:rPr>
              <a:t>Sugar-phosphate “handrail”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46050" y="130175"/>
            <a:ext cx="3173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DNA double helix</a:t>
            </a:r>
          </a:p>
          <a:p>
            <a:r>
              <a:rPr lang="en-US" altLang="ko-KR" b="1">
                <a:ea typeface="굴림" pitchFamily="50" charset="-127"/>
              </a:rPr>
              <a:t>is made of two strands.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390900" y="130175"/>
            <a:ext cx="5307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pitchFamily="50" charset="-127"/>
              </a:rPr>
              <a:t>Each strand is a chain of of antiparallel</a:t>
            </a:r>
          </a:p>
          <a:p>
            <a:r>
              <a:rPr lang="en-US" altLang="ko-KR" b="1">
                <a:ea typeface="굴림" pitchFamily="50" charset="-127"/>
              </a:rPr>
              <a:t>nucleotides.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2063750" y="5256213"/>
            <a:ext cx="1293804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dirty="0">
                <a:ea typeface="굴림" pitchFamily="50" charset="-127"/>
              </a:rPr>
              <a:t>“Rungs” made of nitrogenous bases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5643563" y="2271713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ea typeface="굴림" pitchFamily="50" charset="-127"/>
              </a:rPr>
              <a:t>“Rung”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909763" y="4260850"/>
            <a:ext cx="13255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600">
                <a:ea typeface="굴림" pitchFamily="50" charset="-127"/>
              </a:rPr>
              <a:t>“Handrails” made of sugars and phosphates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4632325" y="5148263"/>
            <a:ext cx="211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>
                <a:ea typeface="굴림" pitchFamily="50" charset="-127"/>
              </a:rPr>
              <a:t>Nucleotides within strand are connected</a:t>
            </a:r>
          </a:p>
          <a:p>
            <a:r>
              <a:rPr lang="en-US" altLang="ko-KR" sz="1600">
                <a:ea typeface="굴림" pitchFamily="50" charset="-127"/>
              </a:rPr>
              <a:t>       by covalent bonds.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6672263" y="5097463"/>
            <a:ext cx="14700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>
                <a:ea typeface="굴림" pitchFamily="50" charset="-127"/>
              </a:rPr>
              <a:t>The two strands are connected by hydrogen bonds between the nucleotides.</a:t>
            </a: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4127500" y="3800475"/>
            <a:ext cx="134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ea typeface="굴림" pitchFamily="50" charset="-127"/>
              </a:rPr>
              <a:t>Nucleotide</a:t>
            </a:r>
          </a:p>
        </p:txBody>
      </p:sp>
      <p:sp>
        <p:nvSpPr>
          <p:cNvPr id="13" name="타원 12">
            <a:hlinkClick r:id="rId4"/>
          </p:cNvPr>
          <p:cNvSpPr/>
          <p:nvPr/>
        </p:nvSpPr>
        <p:spPr bwMode="auto">
          <a:xfrm>
            <a:off x="8812213" y="6562602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ttp://www.colorado.edu/MCDB/MCDB1150/ohd/dnapacking.jpg"/>
          <p:cNvPicPr>
            <a:picLocks noChangeAspect="1" noChangeArrowheads="1"/>
          </p:cNvPicPr>
          <p:nvPr/>
        </p:nvPicPr>
        <p:blipFill>
          <a:blip r:embed="rId2" cstate="print">
            <a:lum contrast="32000"/>
          </a:blip>
          <a:srcRect/>
          <a:stretch>
            <a:fillRect/>
          </a:stretch>
        </p:blipFill>
        <p:spPr bwMode="auto">
          <a:xfrm>
            <a:off x="4143372" y="214290"/>
            <a:ext cx="4857784" cy="6459103"/>
          </a:xfrm>
          <a:prstGeom prst="rect">
            <a:avLst/>
          </a:prstGeom>
          <a:noFill/>
        </p:spPr>
      </p:pic>
      <p:pic>
        <p:nvPicPr>
          <p:cNvPr id="217092" name="Picture 4" descr="http://www.bio.davidson.edu/courses/Molbio/MolStudents/spring2000/lamar/nucleosom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931"/>
            <a:ext cx="4286250" cy="3743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642918"/>
            <a:ext cx="2420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</a:rPr>
              <a:t>Packing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mun.ca/biology/desmid/brian/BIOL2250/Week_Two/pac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286375" cy="4076701"/>
          </a:xfrm>
          <a:prstGeom prst="rect">
            <a:avLst/>
          </a:prstGeom>
          <a:noFill/>
        </p:spPr>
      </p:pic>
      <p:pic>
        <p:nvPicPr>
          <p:cNvPr id="189446" name="Picture 6" descr="http://www.bio.aau.dk/GetAsset.action?contentId=3646048&amp;assetId=3875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371475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912</Words>
  <Application>Microsoft Office PowerPoint</Application>
  <PresentationFormat>화면 슬라이드 쇼(4:3)</PresentationFormat>
  <Paragraphs>379</Paragraphs>
  <Slides>27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기본 디자인</vt:lpstr>
      <vt:lpstr>Chap. 1 Molecular and Biological Chemistry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NPRI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김상태</dc:creator>
  <cp:lastModifiedBy>Sangtae Kim</cp:lastModifiedBy>
  <cp:revision>188</cp:revision>
  <dcterms:created xsi:type="dcterms:W3CDTF">2001-07-02T14:43:13Z</dcterms:created>
  <dcterms:modified xsi:type="dcterms:W3CDTF">2013-09-09T05:11:25Z</dcterms:modified>
</cp:coreProperties>
</file>